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3"/>
  </p:notesMasterIdLst>
  <p:sldIdLst>
    <p:sldId id="256" r:id="rId2"/>
    <p:sldId id="258" r:id="rId3"/>
    <p:sldId id="292" r:id="rId4"/>
    <p:sldId id="293" r:id="rId5"/>
    <p:sldId id="260" r:id="rId6"/>
    <p:sldId id="261" r:id="rId7"/>
    <p:sldId id="281" r:id="rId8"/>
    <p:sldId id="288" r:id="rId9"/>
    <p:sldId id="279" r:id="rId10"/>
    <p:sldId id="280" r:id="rId11"/>
    <p:sldId id="283" r:id="rId12"/>
    <p:sldId id="290" r:id="rId13"/>
    <p:sldId id="291" r:id="rId14"/>
    <p:sldId id="294" r:id="rId15"/>
    <p:sldId id="284" r:id="rId16"/>
    <p:sldId id="296" r:id="rId17"/>
    <p:sldId id="297" r:id="rId18"/>
    <p:sldId id="262" r:id="rId19"/>
    <p:sldId id="295" r:id="rId20"/>
    <p:sldId id="28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E71F4F"/>
    <a:srgbClr val="DCA12A"/>
    <a:srgbClr val="DE912A"/>
    <a:srgbClr val="CC0000"/>
    <a:srgbClr val="AEAEAE"/>
    <a:srgbClr val="C00000"/>
    <a:srgbClr val="800000"/>
    <a:srgbClr val="EFE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8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33EB-32A1-4448-BBA3-352E9BEA191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ECCF6-85EA-4639-87E8-37888CDAA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1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CCF6-85EA-4639-87E8-37888CDAA39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72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67F62-2441-C62F-DAD9-996D90634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E8FD6A-7247-6724-FB81-76AF7DD1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8A63E-DC1D-7155-3168-7A53528DB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37785-0D88-7AF8-92D3-EB6C0A54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3166D1-DABD-8D52-D722-25A54F22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728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5E79F-DC3E-C7E1-3027-BF239F2B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A6CB70-0781-12B5-9A9D-BBDCF2AAB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43300-277C-5993-8C58-3BEECE95B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F8635-FAFB-A773-0EE1-A6A7133F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56915-6346-2E21-B973-AB96F9F53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547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8BA990-47D7-04A0-6FF6-5C17821A1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B0FDFD-88D5-359F-F212-F792609DF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B7DCC-69D2-BC23-15E0-B7BDB655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1887D-E2CC-D64E-8A13-2E1CFD74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43C96A-BC5C-2CD9-AABD-BBF2441E9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890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5C399-643D-E0BE-E8FE-42432C71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8928E-C6EF-E8F5-C6F3-31FC5C854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DDAF6-2051-F81E-6DDB-411B3A42A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4B83D-B4EE-0DEA-E07A-6FC669F5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0D63D-FAE1-7A61-701E-C2C690B7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534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D8926-2204-2703-90F5-AF143815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F025-1E94-E0FE-B3EB-EFA0DCC56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8F46D-3CF2-A3B4-1424-7A61D0E2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2630A-062D-769C-65AF-C185F19A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21539-C8EF-9D66-52B3-C3ECE52F0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670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8B1FD-D8B2-78DC-373E-19679057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976A5-7C63-EEB5-BB80-0125473A2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02F19F-6A97-57BA-D57A-21FEB1CE3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40DD23-E04E-19D5-4A21-4156BC44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A1E5C-E6FE-543A-70FB-78FFBF6FB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A7D5E5-3E55-5D6F-084F-BF9AA02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931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C637C-27D2-8C05-9185-EAB52589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EFD474-7B96-4E06-BFCD-7603558D0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1BDC47-3BE4-633A-663C-9A669ED84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EDE1F0-694B-DA0A-9234-888B58092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17CFD2-205A-849B-8907-8CC94916F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58E66C-138A-8F14-23DB-E013D99E2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BD4F39-467A-5F95-9F2A-13CCEB9D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724756-44F6-D8C6-3755-47FB6F10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783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3043A-2031-9D47-362E-3204C712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860D8-99A8-C543-BCE9-B3360872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B95363-CD36-4BDA-8E6B-9BED0F1A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B0D277-0146-C2EA-980B-A0D5524A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573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9D1A8D-A7F3-6D5E-796C-214E5468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23D5A-B7C8-244E-FBDF-3DE30D6B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B3ADFF-9064-44AC-0E33-8CFFF2C2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364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08F60-2F1C-5B99-07DE-B4730ADD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CA9C7-4D32-C821-201D-1E83E24CA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F02E9-6679-A6A4-2894-6565F5598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984E7-7181-4266-1F39-5362060AD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24EE53-BDB0-4B89-D1A6-2210EE7F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E858C8-EB9D-A8B2-7472-8AFD3778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359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9EE0C-566D-5598-43AC-10B9AEB2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9A5C98-4CE1-30F6-0CC6-739F55410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6DD505-A279-52E5-AAFC-83ACBBA9C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2B5FEB-CFCF-131F-989E-93F9DDE2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D89D7F-CEF1-7D87-4757-72019F70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F14BC-4AF8-632B-F886-0F18ECC3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718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8DAFF3-5DB8-B706-C911-37E8E247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97954-97C2-DDD5-D828-D8D389F8C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FE273-19B4-16EF-D91E-5AFEA10FD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5/23/2023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C379E-B804-2A41-5B24-F60E5C959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DB647-D070-4C3E-7234-B7BDB4111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3F571238-ABB3-442C-FFE1-E324CE713A38}"/>
              </a:ext>
            </a:extLst>
          </p:cNvPr>
          <p:cNvSpPr/>
          <p:nvPr/>
        </p:nvSpPr>
        <p:spPr>
          <a:xfrm>
            <a:off x="843497" y="-1111659"/>
            <a:ext cx="15929534" cy="9081318"/>
          </a:xfrm>
          <a:prstGeom prst="triangle">
            <a:avLst>
              <a:gd name="adj" fmla="val 79072"/>
            </a:avLst>
          </a:prstGeom>
          <a:solidFill>
            <a:srgbClr val="FF993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F795FB-3A8D-CCBC-E1E6-A26B327A5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754" y="1431636"/>
            <a:ext cx="5733470" cy="1524440"/>
          </a:xfrm>
        </p:spPr>
        <p:txBody>
          <a:bodyPr>
            <a:normAutofit/>
          </a:bodyPr>
          <a:lstStyle/>
          <a:p>
            <a:pPr algn="l"/>
            <a:r>
              <a:rPr lang="ko-KR" altLang="en-US" sz="4500" b="1" dirty="0" err="1">
                <a:ln>
                  <a:solidFill>
                    <a:schemeClr val="tx2">
                      <a:lumMod val="10000"/>
                      <a:lumOff val="90000"/>
                    </a:schemeClr>
                  </a:solidFill>
                </a:ln>
                <a:solidFill>
                  <a:srgbClr val="FF9933"/>
                </a:solidFill>
                <a:latin typeface="Cooper Black" panose="0208090404030B020404" pitchFamily="18" charset="0"/>
                <a:cs typeface="Aharoni" panose="020B0604020202020204" pitchFamily="2" charset="-79"/>
              </a:rPr>
              <a:t>산학캡스톤디자인</a:t>
            </a:r>
            <a:br>
              <a:rPr lang="en-US" altLang="ko-KR" sz="4500" b="1" dirty="0">
                <a:ln>
                  <a:solidFill>
                    <a:schemeClr val="tx2">
                      <a:lumMod val="10000"/>
                      <a:lumOff val="90000"/>
                    </a:schemeClr>
                  </a:solidFill>
                </a:ln>
                <a:solidFill>
                  <a:srgbClr val="C00000"/>
                </a:solidFill>
                <a:latin typeface="Cooper Black" panose="0208090404030B020404" pitchFamily="18" charset="0"/>
                <a:cs typeface="Aharoni" panose="020B0604020202020204" pitchFamily="2" charset="-79"/>
              </a:rPr>
            </a:br>
            <a:r>
              <a:rPr lang="en-US" altLang="ko-KR" sz="4500" b="1" dirty="0">
                <a:ln>
                  <a:solidFill>
                    <a:schemeClr val="tx2">
                      <a:lumMod val="10000"/>
                      <a:lumOff val="90000"/>
                    </a:schemeClr>
                  </a:solidFill>
                </a:ln>
                <a:solidFill>
                  <a:srgbClr val="C00000"/>
                </a:solidFill>
                <a:latin typeface="Cooper Black" panose="0208090404030B020404" pitchFamily="18" charset="0"/>
                <a:cs typeface="Aharoni" panose="020B0604020202020204" pitchFamily="2" charset="-79"/>
              </a:rPr>
              <a:t>                    </a:t>
            </a:r>
            <a:r>
              <a:rPr lang="ko-KR" altLang="en-US" sz="4500" b="1" dirty="0">
                <a:ln>
                  <a:solidFill>
                    <a:schemeClr val="tx2">
                      <a:lumMod val="10000"/>
                      <a:lumOff val="90000"/>
                    </a:schemeClr>
                  </a:solidFill>
                </a:ln>
                <a:latin typeface="Cooper Black" panose="0208090404030B020404" pitchFamily="18" charset="0"/>
                <a:cs typeface="Aharoni" panose="020B0604020202020204" pitchFamily="2" charset="-79"/>
              </a:rPr>
              <a:t>중간</a:t>
            </a:r>
            <a:r>
              <a:rPr lang="ko-KR" altLang="en-US" sz="4500" b="1" dirty="0">
                <a:ln>
                  <a:solidFill>
                    <a:schemeClr val="tx2">
                      <a:lumMod val="10000"/>
                      <a:lumOff val="90000"/>
                    </a:schemeClr>
                  </a:solidFill>
                </a:ln>
                <a:solidFill>
                  <a:schemeClr val="tx1"/>
                </a:solidFill>
                <a:latin typeface="Cooper Black" panose="0208090404030B020404" pitchFamily="18" charset="0"/>
                <a:cs typeface="Aharoni" panose="020B0604020202020204" pitchFamily="2" charset="-79"/>
              </a:rPr>
              <a:t>발표</a:t>
            </a:r>
            <a:endParaRPr lang="ko-KR" altLang="en-US" sz="4500" b="1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04F189-2CB7-B98B-1C14-38BAD1CE9DFA}"/>
              </a:ext>
            </a:extLst>
          </p:cNvPr>
          <p:cNvSpPr txBox="1"/>
          <p:nvPr/>
        </p:nvSpPr>
        <p:spPr>
          <a:xfrm>
            <a:off x="559754" y="4844627"/>
            <a:ext cx="5090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팀명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Guardians Of Dump</a:t>
            </a: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학과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컴퓨터공학과</a:t>
            </a:r>
            <a:b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방준엽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이정우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강성민</a:t>
            </a:r>
          </a:p>
        </p:txBody>
      </p:sp>
      <p:pic>
        <p:nvPicPr>
          <p:cNvPr id="4" name="그림 3" descr="바퀴, 타이어, 차량, 육상 차량이(가) 표시된 사진&#10;&#10;자동 생성된 설명">
            <a:extLst>
              <a:ext uri="{FF2B5EF4-FFF2-40B4-BE49-F238E27FC236}">
                <a16:creationId xmlns:a16="http://schemas.microsoft.com/office/drawing/2014/main" id="{877F9577-809E-8B76-8AD1-FDC37253F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70" y="1753044"/>
            <a:ext cx="1462331" cy="146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79002" y="811195"/>
            <a:ext cx="35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9933"/>
                </a:solidFill>
              </a:rPr>
              <a:t>실시간 객체 인식 </a:t>
            </a:r>
            <a:r>
              <a:rPr lang="ko-KR" altLang="en-US" b="1" dirty="0"/>
              <a:t>소스코드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9B439-A3EE-0E2E-15ED-C9CFD6078A29}"/>
              </a:ext>
            </a:extLst>
          </p:cNvPr>
          <p:cNvSpPr txBox="1"/>
          <p:nvPr/>
        </p:nvSpPr>
        <p:spPr>
          <a:xfrm>
            <a:off x="879002" y="1361935"/>
            <a:ext cx="99631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/>
              <a:t>웹캠으로</a:t>
            </a:r>
            <a:r>
              <a:rPr lang="ko-KR" altLang="en-US" sz="2500" dirty="0"/>
              <a:t> </a:t>
            </a:r>
            <a:r>
              <a:rPr lang="en-US" altLang="ko-KR" sz="2500" dirty="0"/>
              <a:t>YOLO </a:t>
            </a:r>
            <a:r>
              <a:rPr lang="ko-KR" altLang="en-US" sz="2500" dirty="0"/>
              <a:t>객체 인식 성공적 </a:t>
            </a:r>
            <a:r>
              <a:rPr lang="en-US" altLang="ko-KR" sz="2500" dirty="0"/>
              <a:t>-&gt; </a:t>
            </a:r>
            <a:r>
              <a:rPr lang="ko-KR" altLang="en-US" sz="2500" dirty="0"/>
              <a:t>실시간 객체인식 구현</a:t>
            </a:r>
          </a:p>
        </p:txBody>
      </p:sp>
      <p:pic>
        <p:nvPicPr>
          <p:cNvPr id="10" name="그림 9" descr="의류, 사람, 스크린샷, 인간의 얼굴이(가) 표시된 사진&#10;&#10;자동 생성된 설명">
            <a:extLst>
              <a:ext uri="{FF2B5EF4-FFF2-40B4-BE49-F238E27FC236}">
                <a16:creationId xmlns:a16="http://schemas.microsoft.com/office/drawing/2014/main" id="{8B1A5086-9532-49FD-1BA2-94A33B416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21" y="2235085"/>
            <a:ext cx="4557155" cy="3543607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85E092A-AB89-CA9B-D9CB-C9C40931D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7" y="2235085"/>
            <a:ext cx="5715495" cy="2293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E638AE-4142-7C2E-501C-62B5DFAD66D9}"/>
              </a:ext>
            </a:extLst>
          </p:cNvPr>
          <p:cNvSpPr txBox="1"/>
          <p:nvPr/>
        </p:nvSpPr>
        <p:spPr>
          <a:xfrm>
            <a:off x="480791" y="4794945"/>
            <a:ext cx="5992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E71F4F"/>
                </a:solidFill>
              </a:rPr>
              <a:t>객체를 감지하지 못하고 사각형 박스가 생성이 되지 않는 오류 발생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1AB325-EFC9-6995-6E50-E66AC45C035C}"/>
              </a:ext>
            </a:extLst>
          </p:cNvPr>
          <p:cNvSpPr txBox="1"/>
          <p:nvPr/>
        </p:nvSpPr>
        <p:spPr>
          <a:xfrm>
            <a:off x="528917" y="5362113"/>
            <a:ext cx="5887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YOLO </a:t>
            </a:r>
            <a:r>
              <a:rPr lang="ko-KR" altLang="en-US" sz="1500" dirty="0"/>
              <a:t>파일을 분석하여 </a:t>
            </a:r>
            <a:r>
              <a:rPr lang="en-US" altLang="ko-KR" sz="1500" dirty="0"/>
              <a:t>input</a:t>
            </a:r>
            <a:r>
              <a:rPr lang="ko-KR" altLang="en-US" sz="1500" dirty="0"/>
              <a:t>의 크기를 알아내고 맞춰주는 작업을 수행하여 오류 해결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0E88BC40-737B-ADF8-0A4D-9F0E4D3ED83E}"/>
              </a:ext>
            </a:extLst>
          </p:cNvPr>
          <p:cNvSpPr/>
          <p:nvPr/>
        </p:nvSpPr>
        <p:spPr>
          <a:xfrm rot="16200000">
            <a:off x="6511203" y="3307493"/>
            <a:ext cx="490614" cy="609600"/>
          </a:xfrm>
          <a:prstGeom prst="downArrow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7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79002" y="813870"/>
            <a:ext cx="35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9933"/>
                </a:solidFill>
              </a:rPr>
              <a:t>실시간 객체 인식 </a:t>
            </a:r>
            <a:r>
              <a:rPr lang="ko-KR" altLang="en-US" b="1" dirty="0"/>
              <a:t>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41DB6-AC1F-01D8-AA07-71F53CFE65B7}"/>
              </a:ext>
            </a:extLst>
          </p:cNvPr>
          <p:cNvSpPr txBox="1"/>
          <p:nvPr/>
        </p:nvSpPr>
        <p:spPr>
          <a:xfrm>
            <a:off x="879001" y="1393806"/>
            <a:ext cx="86820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실시간 객체 인식 구현하였으나 인식 속도가 너무 느리다</a:t>
            </a:r>
            <a:r>
              <a:rPr lang="en-US" altLang="ko-KR" sz="25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B96A1-0BEC-DD72-E8C4-87C8465F7EA3}"/>
              </a:ext>
            </a:extLst>
          </p:cNvPr>
          <p:cNvSpPr txBox="1"/>
          <p:nvPr/>
        </p:nvSpPr>
        <p:spPr>
          <a:xfrm>
            <a:off x="879002" y="1393806"/>
            <a:ext cx="86820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실시간 객체 인식 구현하였으나 인식 속도가 너무 느리다</a:t>
            </a:r>
            <a:r>
              <a:rPr lang="en-US" altLang="ko-KR" sz="25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591E5-5DAB-51C2-CC55-46A9C8273E94}"/>
              </a:ext>
            </a:extLst>
          </p:cNvPr>
          <p:cNvSpPr txBox="1"/>
          <p:nvPr/>
        </p:nvSpPr>
        <p:spPr>
          <a:xfrm>
            <a:off x="890459" y="1878351"/>
            <a:ext cx="100809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웹캠에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 나타난 사람을 몇 초 후에 인식</a:t>
            </a:r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..</a:t>
            </a:r>
          </a:p>
        </p:txBody>
      </p:sp>
      <p:pic>
        <p:nvPicPr>
          <p:cNvPr id="7" name="그림 6" descr="클립아트, 그래픽, 스케치, 그림이(가) 표시된 사진&#10;&#10;자동 생성된 설명">
            <a:extLst>
              <a:ext uri="{FF2B5EF4-FFF2-40B4-BE49-F238E27FC236}">
                <a16:creationId xmlns:a16="http://schemas.microsoft.com/office/drawing/2014/main" id="{361E997C-39D2-6E0B-B353-D934D98B7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43" y="3660822"/>
            <a:ext cx="1110029" cy="587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1D042-5C4E-2500-984E-3C496B41D61E}"/>
              </a:ext>
            </a:extLst>
          </p:cNvPr>
          <p:cNvSpPr txBox="1"/>
          <p:nvPr/>
        </p:nvSpPr>
        <p:spPr>
          <a:xfrm>
            <a:off x="879001" y="1393806"/>
            <a:ext cx="86820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실시간 객체 인식 구현하였으나 인식 속도가 너무 느리다</a:t>
            </a:r>
            <a:r>
              <a:rPr lang="en-US" altLang="ko-KR" sz="25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D26F4-F18D-BCDE-B8E5-DD2731C4B417}"/>
              </a:ext>
            </a:extLst>
          </p:cNvPr>
          <p:cNvSpPr txBox="1"/>
          <p:nvPr/>
        </p:nvSpPr>
        <p:spPr>
          <a:xfrm>
            <a:off x="2719026" y="3737601"/>
            <a:ext cx="86820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YOLO</a:t>
            </a:r>
            <a:r>
              <a:rPr lang="ko-KR" altLang="en-US" sz="2300" dirty="0"/>
              <a:t>는 </a:t>
            </a:r>
            <a:r>
              <a:rPr lang="en-US" altLang="ko-KR" sz="2300" dirty="0"/>
              <a:t>GPU</a:t>
            </a:r>
            <a:r>
              <a:rPr lang="ko-KR" altLang="en-US" sz="2300" dirty="0"/>
              <a:t>를 사용하는 객체인식 모델</a:t>
            </a:r>
            <a:endParaRPr lang="en-US" altLang="ko-KR" sz="2300" dirty="0"/>
          </a:p>
        </p:txBody>
      </p:sp>
      <p:pic>
        <p:nvPicPr>
          <p:cNvPr id="10" name="Picture 2" descr="라즈베리파이 초기설정">
            <a:extLst>
              <a:ext uri="{FF2B5EF4-FFF2-40B4-BE49-F238E27FC236}">
                <a16:creationId xmlns:a16="http://schemas.microsoft.com/office/drawing/2014/main" id="{FEC27EE8-E437-8B90-FA2C-E65FB6E37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58" y="4672485"/>
            <a:ext cx="1058291" cy="110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1F4E1B-7B0E-C329-3DB7-F0C94AA66884}"/>
              </a:ext>
            </a:extLst>
          </p:cNvPr>
          <p:cNvSpPr txBox="1"/>
          <p:nvPr/>
        </p:nvSpPr>
        <p:spPr>
          <a:xfrm>
            <a:off x="2719025" y="5013018"/>
            <a:ext cx="86820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YOLO</a:t>
            </a:r>
            <a:r>
              <a:rPr lang="ko-KR" altLang="en-US" sz="2300" dirty="0"/>
              <a:t>의 객체인식 연산을 수행하기 위한 </a:t>
            </a:r>
            <a:r>
              <a:rPr lang="en-US" altLang="ko-KR" sz="2300" dirty="0"/>
              <a:t>GPU</a:t>
            </a:r>
            <a:r>
              <a:rPr lang="ko-KR" altLang="en-US" sz="2300" dirty="0"/>
              <a:t>사양이 부족함</a:t>
            </a:r>
            <a:endParaRPr lang="en-US" altLang="ko-KR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6863A-0678-918E-B78F-59A0828207B7}"/>
              </a:ext>
            </a:extLst>
          </p:cNvPr>
          <p:cNvSpPr txBox="1"/>
          <p:nvPr/>
        </p:nvSpPr>
        <p:spPr>
          <a:xfrm>
            <a:off x="879000" y="2935287"/>
            <a:ext cx="8682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</a:rPr>
              <a:t>※ </a:t>
            </a:r>
            <a:r>
              <a:rPr lang="ko-KR" altLang="en-US" sz="2200" b="1" dirty="0">
                <a:solidFill>
                  <a:srgbClr val="FF0000"/>
                </a:solidFill>
              </a:rPr>
              <a:t>문제 원인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49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79002" y="813870"/>
            <a:ext cx="35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9933"/>
                </a:solidFill>
              </a:rPr>
              <a:t>실시간 객체 인식 </a:t>
            </a:r>
            <a:r>
              <a:rPr lang="ko-KR" altLang="en-US" b="1" dirty="0"/>
              <a:t>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41DB6-AC1F-01D8-AA07-71F53CFE65B7}"/>
              </a:ext>
            </a:extLst>
          </p:cNvPr>
          <p:cNvSpPr txBox="1"/>
          <p:nvPr/>
        </p:nvSpPr>
        <p:spPr>
          <a:xfrm>
            <a:off x="879001" y="1393806"/>
            <a:ext cx="86820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실시간 객체 인식 구현하였으나 인식 속도가 너무 느리다</a:t>
            </a:r>
            <a:r>
              <a:rPr lang="en-US" altLang="ko-KR" sz="25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B96A1-0BEC-DD72-E8C4-87C8465F7EA3}"/>
              </a:ext>
            </a:extLst>
          </p:cNvPr>
          <p:cNvSpPr txBox="1"/>
          <p:nvPr/>
        </p:nvSpPr>
        <p:spPr>
          <a:xfrm>
            <a:off x="879002" y="1393806"/>
            <a:ext cx="86820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실시간 객체 인식 구현하였으나 인식 속도가 너무 느리다</a:t>
            </a:r>
            <a:r>
              <a:rPr lang="en-US" altLang="ko-KR" sz="25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1D042-5C4E-2500-984E-3C496B41D61E}"/>
              </a:ext>
            </a:extLst>
          </p:cNvPr>
          <p:cNvSpPr txBox="1"/>
          <p:nvPr/>
        </p:nvSpPr>
        <p:spPr>
          <a:xfrm>
            <a:off x="879001" y="1393806"/>
            <a:ext cx="86820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실시간 객체 인식 구현하였으나 인식 속도가 너무 느리다</a:t>
            </a:r>
            <a:r>
              <a:rPr lang="en-US" altLang="ko-KR" sz="25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D26F4-F18D-BCDE-B8E5-DD2731C4B417}"/>
              </a:ext>
            </a:extLst>
          </p:cNvPr>
          <p:cNvSpPr txBox="1"/>
          <p:nvPr/>
        </p:nvSpPr>
        <p:spPr>
          <a:xfrm>
            <a:off x="1208278" y="3643406"/>
            <a:ext cx="86820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1. YOLO </a:t>
            </a:r>
            <a:r>
              <a:rPr lang="ko-KR" altLang="en-US" sz="2300" dirty="0"/>
              <a:t>객체 인식 클래스 제한하기</a:t>
            </a:r>
            <a:endParaRPr lang="en-US" altLang="ko-KR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F4E1B-7B0E-C329-3DB7-F0C94AA66884}"/>
              </a:ext>
            </a:extLst>
          </p:cNvPr>
          <p:cNvSpPr txBox="1"/>
          <p:nvPr/>
        </p:nvSpPr>
        <p:spPr>
          <a:xfrm>
            <a:off x="1208277" y="4760200"/>
            <a:ext cx="86820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2. </a:t>
            </a:r>
            <a:r>
              <a:rPr lang="ko-KR" altLang="en-US" sz="2300" dirty="0"/>
              <a:t>다음 프레임 미리 불러와 처리하기</a:t>
            </a:r>
            <a:endParaRPr lang="en-US" altLang="ko-KR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6863A-0678-918E-B78F-59A0828207B7}"/>
              </a:ext>
            </a:extLst>
          </p:cNvPr>
          <p:cNvSpPr txBox="1"/>
          <p:nvPr/>
        </p:nvSpPr>
        <p:spPr>
          <a:xfrm>
            <a:off x="879000" y="2935287"/>
            <a:ext cx="8682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00B050"/>
                </a:solidFill>
              </a:rPr>
              <a:t>※ </a:t>
            </a:r>
            <a:r>
              <a:rPr lang="ko-KR" altLang="en-US" sz="2200" b="1" dirty="0">
                <a:solidFill>
                  <a:srgbClr val="00B050"/>
                </a:solidFill>
              </a:rPr>
              <a:t>성능 개선</a:t>
            </a:r>
            <a:endParaRPr lang="en-US" altLang="ko-KR" sz="22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286C6-2641-6DB3-9812-F4C22F9C2485}"/>
              </a:ext>
            </a:extLst>
          </p:cNvPr>
          <p:cNvSpPr txBox="1"/>
          <p:nvPr/>
        </p:nvSpPr>
        <p:spPr>
          <a:xfrm>
            <a:off x="1754953" y="4043932"/>
            <a:ext cx="868209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ko-KR" altLang="en-US" sz="1900" dirty="0">
                <a:solidFill>
                  <a:schemeClr val="bg1">
                    <a:lumMod val="65000"/>
                  </a:schemeClr>
                </a:solidFill>
              </a:rPr>
              <a:t>불필요한 연산을 제한하여 인식 속도 올리자</a:t>
            </a:r>
            <a:endParaRPr lang="en-US" altLang="ko-KR" sz="1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6A174-AC04-6C19-CF1A-2300047CF70B}"/>
              </a:ext>
            </a:extLst>
          </p:cNvPr>
          <p:cNvSpPr txBox="1"/>
          <p:nvPr/>
        </p:nvSpPr>
        <p:spPr>
          <a:xfrm>
            <a:off x="1754952" y="5206476"/>
            <a:ext cx="86820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ko-KR" altLang="en-US" sz="1900" dirty="0" err="1">
                <a:solidFill>
                  <a:schemeClr val="bg1">
                    <a:lumMod val="65000"/>
                  </a:schemeClr>
                </a:solidFill>
              </a:rPr>
              <a:t>웹캠의</a:t>
            </a:r>
            <a:r>
              <a:rPr lang="ko-KR" altLang="en-US" sz="1900" dirty="0">
                <a:solidFill>
                  <a:schemeClr val="bg1">
                    <a:lumMod val="65000"/>
                  </a:schemeClr>
                </a:solidFill>
              </a:rPr>
              <a:t> 프레임과 연산 속도는 비례하기 때문에 </a:t>
            </a:r>
            <a:r>
              <a:rPr lang="en-US" altLang="ko-KR" sz="1900" dirty="0">
                <a:solidFill>
                  <a:schemeClr val="bg1">
                    <a:lumMod val="65000"/>
                  </a:schemeClr>
                </a:solidFill>
              </a:rPr>
              <a:t>OpenCV</a:t>
            </a:r>
            <a:r>
              <a:rPr lang="ko-KR" altLang="en-US" sz="1900" dirty="0">
                <a:solidFill>
                  <a:schemeClr val="bg1">
                    <a:lumMod val="65000"/>
                  </a:schemeClr>
                </a:solidFill>
              </a:rPr>
              <a:t>의 </a:t>
            </a:r>
            <a:r>
              <a:rPr lang="en-US" altLang="ko-KR" sz="1900" dirty="0" err="1">
                <a:solidFill>
                  <a:schemeClr val="bg1">
                    <a:lumMod val="65000"/>
                  </a:schemeClr>
                </a:solidFill>
              </a:rPr>
              <a:t>VideoSignal.grab</a:t>
            </a:r>
            <a:r>
              <a:rPr lang="en-US" altLang="ko-KR" sz="1900" dirty="0">
                <a:solidFill>
                  <a:schemeClr val="bg1">
                    <a:lumMod val="65000"/>
                  </a:schemeClr>
                </a:solidFill>
              </a:rPr>
              <a:t>()      </a:t>
            </a:r>
            <a:r>
              <a:rPr lang="ko-KR" altLang="en-US" sz="1900" dirty="0">
                <a:solidFill>
                  <a:schemeClr val="bg1">
                    <a:lumMod val="65000"/>
                  </a:schemeClr>
                </a:solidFill>
              </a:rPr>
              <a:t>함수를 사용하여 다음 프레임 미리 처리하기</a:t>
            </a:r>
            <a:endParaRPr lang="en-US" altLang="ko-KR" sz="1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AD660-7CF9-46FA-3010-95E69210C332}"/>
              </a:ext>
            </a:extLst>
          </p:cNvPr>
          <p:cNvSpPr txBox="1"/>
          <p:nvPr/>
        </p:nvSpPr>
        <p:spPr>
          <a:xfrm>
            <a:off x="890459" y="1878351"/>
            <a:ext cx="100809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</a:rPr>
              <a:t>웹캠에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 나타난 사람을 몇 초 후에 인식</a:t>
            </a:r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76583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79002" y="813870"/>
            <a:ext cx="35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9933"/>
                </a:solidFill>
              </a:rPr>
              <a:t>실시간 객체 인식 </a:t>
            </a:r>
            <a:r>
              <a:rPr lang="ko-KR" altLang="en-US" b="1" dirty="0"/>
              <a:t>성능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41DB6-AC1F-01D8-AA07-71F53CFE65B7}"/>
              </a:ext>
            </a:extLst>
          </p:cNvPr>
          <p:cNvSpPr txBox="1"/>
          <p:nvPr/>
        </p:nvSpPr>
        <p:spPr>
          <a:xfrm>
            <a:off x="879000" y="1393806"/>
            <a:ext cx="86820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밤에는 어떻게 사람을 인식할 것인가</a:t>
            </a:r>
            <a:r>
              <a:rPr lang="en-US" altLang="ko-KR" sz="2500" dirty="0"/>
              <a:t>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591E5-5DAB-51C2-CC55-46A9C8273E94}"/>
              </a:ext>
            </a:extLst>
          </p:cNvPr>
          <p:cNvSpPr txBox="1"/>
          <p:nvPr/>
        </p:nvSpPr>
        <p:spPr>
          <a:xfrm>
            <a:off x="1004023" y="1870860"/>
            <a:ext cx="10080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밝으면 인식이 잘 되는데 어두우면 사람이 잘 안보여 인식이 안되는 문제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그림 9" descr="텍스트, 사람, 컴퓨터, 스크린샷이(가) 표시된 사진&#10;&#10;자동 생성된 설명">
            <a:extLst>
              <a:ext uri="{FF2B5EF4-FFF2-40B4-BE49-F238E27FC236}">
                <a16:creationId xmlns:a16="http://schemas.microsoft.com/office/drawing/2014/main" id="{8039D47A-2A89-913F-244D-7E5398F0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11" y="3530043"/>
            <a:ext cx="3202330" cy="2562895"/>
          </a:xfrm>
          <a:prstGeom prst="rect">
            <a:avLst/>
          </a:prstGeom>
        </p:spPr>
      </p:pic>
      <p:pic>
        <p:nvPicPr>
          <p:cNvPr id="16" name="그림 15" descr="스크린샷, 블랙, 비디오, 어둠이(가) 표시된 사진&#10;&#10;자동 생성된 설명">
            <a:extLst>
              <a:ext uri="{FF2B5EF4-FFF2-40B4-BE49-F238E27FC236}">
                <a16:creationId xmlns:a16="http://schemas.microsoft.com/office/drawing/2014/main" id="{69CD93E7-C035-2E11-807C-28AFE5CBB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25" y="3542922"/>
            <a:ext cx="3202330" cy="2575787"/>
          </a:xfrm>
          <a:prstGeom prst="rect">
            <a:avLst/>
          </a:prstGeom>
        </p:spPr>
      </p:pic>
      <p:pic>
        <p:nvPicPr>
          <p:cNvPr id="18" name="그림 1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494983B6-6CD0-7CBF-707D-7F5850028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2" y="3530043"/>
            <a:ext cx="3202330" cy="258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F5B4D2-24C1-17D3-663B-FB09B27ACE3E}"/>
              </a:ext>
            </a:extLst>
          </p:cNvPr>
          <p:cNvSpPr txBox="1"/>
          <p:nvPr/>
        </p:nvSpPr>
        <p:spPr>
          <a:xfrm>
            <a:off x="939854" y="2347914"/>
            <a:ext cx="106425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accent1"/>
                </a:solidFill>
              </a:rPr>
              <a:t>※ </a:t>
            </a:r>
            <a:r>
              <a:rPr lang="ko-KR" altLang="en-US" sz="1700" dirty="0">
                <a:solidFill>
                  <a:schemeClr val="accent1"/>
                </a:solidFill>
              </a:rPr>
              <a:t>해결법</a:t>
            </a:r>
            <a:r>
              <a:rPr lang="en-US" altLang="ko-KR" sz="1700" dirty="0">
                <a:solidFill>
                  <a:schemeClr val="accent1"/>
                </a:solidFill>
              </a:rPr>
              <a:t>: </a:t>
            </a:r>
            <a:r>
              <a:rPr lang="ko-KR" altLang="en-US" sz="1700" b="1" dirty="0">
                <a:solidFill>
                  <a:schemeClr val="accent1"/>
                </a:solidFill>
              </a:rPr>
              <a:t>이미지 처리 기법</a:t>
            </a:r>
            <a:r>
              <a:rPr lang="en-US" altLang="ko-KR" sz="1700" dirty="0">
                <a:solidFill>
                  <a:schemeClr val="accent1"/>
                </a:solidFill>
              </a:rPr>
              <a:t>(Image Processing)</a:t>
            </a:r>
            <a:r>
              <a:rPr lang="ko-KR" altLang="en-US" sz="1700" dirty="0">
                <a:solidFill>
                  <a:schemeClr val="accent1"/>
                </a:solidFill>
              </a:rPr>
              <a:t>을 적용하여 화면이 어두워지면 밝기와 명암대비를 자동조절</a:t>
            </a:r>
            <a:endParaRPr lang="en-US" altLang="ko-KR" sz="1700" dirty="0"/>
          </a:p>
        </p:txBody>
      </p:sp>
      <p:sp>
        <p:nvSpPr>
          <p:cNvPr id="7" name="화살표: 오른쪽으로 구부러짐 6">
            <a:extLst>
              <a:ext uri="{FF2B5EF4-FFF2-40B4-BE49-F238E27FC236}">
                <a16:creationId xmlns:a16="http://schemas.microsoft.com/office/drawing/2014/main" id="{7F5F256E-BB47-AA3A-C26E-A49EA13A505A}"/>
              </a:ext>
            </a:extLst>
          </p:cNvPr>
          <p:cNvSpPr/>
          <p:nvPr/>
        </p:nvSpPr>
        <p:spPr>
          <a:xfrm>
            <a:off x="466405" y="1615380"/>
            <a:ext cx="412595" cy="10211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46309-A72F-A222-8076-9BB9D8FA3322}"/>
              </a:ext>
            </a:extLst>
          </p:cNvPr>
          <p:cNvSpPr txBox="1"/>
          <p:nvPr/>
        </p:nvSpPr>
        <p:spPr>
          <a:xfrm>
            <a:off x="1852391" y="6122993"/>
            <a:ext cx="12918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</a:rPr>
              <a:t>주간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836FA-4381-BE1F-F8CE-703231F7102C}"/>
              </a:ext>
            </a:extLst>
          </p:cNvPr>
          <p:cNvSpPr txBox="1"/>
          <p:nvPr/>
        </p:nvSpPr>
        <p:spPr>
          <a:xfrm>
            <a:off x="5615196" y="6100959"/>
            <a:ext cx="12918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</a:rPr>
              <a:t>야간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675B2A-A9DE-80F3-5916-D31E421EBA14}"/>
              </a:ext>
            </a:extLst>
          </p:cNvPr>
          <p:cNvSpPr txBox="1"/>
          <p:nvPr/>
        </p:nvSpPr>
        <p:spPr>
          <a:xfrm>
            <a:off x="8335084" y="6122992"/>
            <a:ext cx="367364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</a:rPr>
              <a:t>야간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(Image </a:t>
            </a:r>
            <a:r>
              <a:rPr lang="en-US" altLang="ko-KR" sz="1700" dirty="0" err="1">
                <a:solidFill>
                  <a:schemeClr val="bg1">
                    <a:lumMod val="50000"/>
                  </a:schemeClr>
                </a:solidFill>
              </a:rPr>
              <a:t>Porcessing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)&gt;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D553F0B-F643-6D5E-09B3-8E83075EEB2F}"/>
              </a:ext>
            </a:extLst>
          </p:cNvPr>
          <p:cNvSpPr/>
          <p:nvPr/>
        </p:nvSpPr>
        <p:spPr>
          <a:xfrm rot="16200000">
            <a:off x="7641367" y="4506690"/>
            <a:ext cx="490614" cy="609600"/>
          </a:xfrm>
          <a:prstGeom prst="downArrow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DE7D6-2ADD-C855-84E2-20D8470A0EF4}"/>
              </a:ext>
            </a:extLst>
          </p:cNvPr>
          <p:cNvSpPr txBox="1"/>
          <p:nvPr/>
        </p:nvSpPr>
        <p:spPr>
          <a:xfrm>
            <a:off x="5615195" y="6105830"/>
            <a:ext cx="12918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</a:rPr>
              <a:t>야간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8B390-6D2C-E77A-8BA7-C038F741BB73}"/>
              </a:ext>
            </a:extLst>
          </p:cNvPr>
          <p:cNvSpPr txBox="1"/>
          <p:nvPr/>
        </p:nvSpPr>
        <p:spPr>
          <a:xfrm>
            <a:off x="5483107" y="3133931"/>
            <a:ext cx="15560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CC0000"/>
                </a:solidFill>
              </a:rPr>
              <a:t>[ </a:t>
            </a:r>
            <a:r>
              <a:rPr lang="ko-KR" altLang="en-US" sz="1700" dirty="0">
                <a:solidFill>
                  <a:srgbClr val="CC0000"/>
                </a:solidFill>
              </a:rPr>
              <a:t>인식 </a:t>
            </a:r>
            <a:r>
              <a:rPr lang="en-US" altLang="ko-KR" sz="1700" dirty="0">
                <a:solidFill>
                  <a:srgbClr val="CC0000"/>
                </a:solidFill>
              </a:rPr>
              <a:t>(X) ]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D8947-DDCD-F5F1-BB40-D84EFF2905E4}"/>
              </a:ext>
            </a:extLst>
          </p:cNvPr>
          <p:cNvSpPr txBox="1"/>
          <p:nvPr/>
        </p:nvSpPr>
        <p:spPr>
          <a:xfrm>
            <a:off x="9105524" y="3145404"/>
            <a:ext cx="15560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[ 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</a:rPr>
              <a:t>인식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(O)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12ECE-C23B-3C4E-E0FA-F27A25E41BAC}"/>
              </a:ext>
            </a:extLst>
          </p:cNvPr>
          <p:cNvSpPr txBox="1"/>
          <p:nvPr/>
        </p:nvSpPr>
        <p:spPr>
          <a:xfrm>
            <a:off x="1626327" y="3164453"/>
            <a:ext cx="15560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[ 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</a:rPr>
              <a:t>인식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(O)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3034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79002" y="813870"/>
            <a:ext cx="35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9933"/>
                </a:solidFill>
              </a:rPr>
              <a:t>부가 장치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BC1D-259E-7323-0170-CAC5F65C7700}"/>
              </a:ext>
            </a:extLst>
          </p:cNvPr>
          <p:cNvSpPr txBox="1"/>
          <p:nvPr/>
        </p:nvSpPr>
        <p:spPr>
          <a:xfrm>
            <a:off x="879002" y="1424977"/>
            <a:ext cx="111605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/>
              <a:t>부저</a:t>
            </a:r>
            <a:r>
              <a:rPr lang="en-US" altLang="ko-KR" sz="2500" dirty="0"/>
              <a:t>(Buzzer) </a:t>
            </a:r>
            <a:r>
              <a:rPr lang="ko-KR" altLang="en-US" sz="2500" dirty="0"/>
              <a:t>장착</a:t>
            </a:r>
            <a:endParaRPr lang="en-US" altLang="ko-KR" sz="2500" dirty="0"/>
          </a:p>
        </p:txBody>
      </p:sp>
      <p:pic>
        <p:nvPicPr>
          <p:cNvPr id="21" name="그림 20" descr="전자제품, 전자 공학, 케이블, 전기 배선이(가) 표시된 사진&#10;&#10;자동 생성된 설명">
            <a:extLst>
              <a:ext uri="{FF2B5EF4-FFF2-40B4-BE49-F238E27FC236}">
                <a16:creationId xmlns:a16="http://schemas.microsoft.com/office/drawing/2014/main" id="{38EE6DD2-F3B0-0393-4ADF-2857D9259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70" y="2827745"/>
            <a:ext cx="3975340" cy="2981505"/>
          </a:xfrm>
          <a:prstGeom prst="rect">
            <a:avLst/>
          </a:prstGeom>
        </p:spPr>
      </p:pic>
      <p:pic>
        <p:nvPicPr>
          <p:cNvPr id="23" name="그림 22" descr="케이블, 전자제품, 전자 기기, 마이크이(가) 표시된 사진&#10;&#10;자동 생성된 설명">
            <a:extLst>
              <a:ext uri="{FF2B5EF4-FFF2-40B4-BE49-F238E27FC236}">
                <a16:creationId xmlns:a16="http://schemas.microsoft.com/office/drawing/2014/main" id="{0EF6A4CF-AB6A-F152-D008-D7DFD2A32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13021" y="3218563"/>
            <a:ext cx="2961255" cy="2220942"/>
          </a:xfrm>
          <a:prstGeom prst="rect">
            <a:avLst/>
          </a:prstGeom>
        </p:spPr>
      </p:pic>
      <p:pic>
        <p:nvPicPr>
          <p:cNvPr id="27" name="그림 26" descr="튜브이(가) 표시된 사진&#10;&#10;중간 신뢰도로 자동 생성된 설명">
            <a:extLst>
              <a:ext uri="{FF2B5EF4-FFF2-40B4-BE49-F238E27FC236}">
                <a16:creationId xmlns:a16="http://schemas.microsoft.com/office/drawing/2014/main" id="{A8591A05-BC65-2067-072D-956862875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8" y="3082944"/>
            <a:ext cx="2381250" cy="23812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1477C6-5163-1D48-A8FE-C56977FFD9AF}"/>
              </a:ext>
            </a:extLst>
          </p:cNvPr>
          <p:cNvSpPr txBox="1"/>
          <p:nvPr/>
        </p:nvSpPr>
        <p:spPr>
          <a:xfrm>
            <a:off x="919105" y="1858229"/>
            <a:ext cx="79361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</a:rPr>
              <a:t>부저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(Buzzer)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를 장착해 사각지대에 있는 사람을 감지하면 경고음을 울리자</a:t>
            </a:r>
            <a:r>
              <a:rPr lang="en-US" altLang="ko-KR" sz="25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252445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Picture 2" descr="라즈베리파이 초기설정">
            <a:extLst>
              <a:ext uri="{FF2B5EF4-FFF2-40B4-BE49-F238E27FC236}">
                <a16:creationId xmlns:a16="http://schemas.microsoft.com/office/drawing/2014/main" id="{0CDFD43D-50A4-C9CC-522C-0F3E778C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251" y="2475739"/>
            <a:ext cx="1236473" cy="128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카메라 - 무료 전자개 아이콘">
            <a:extLst>
              <a:ext uri="{FF2B5EF4-FFF2-40B4-BE49-F238E27FC236}">
                <a16:creationId xmlns:a16="http://schemas.microsoft.com/office/drawing/2014/main" id="{51F0D1FE-14CF-3164-4488-98174362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84" y="2548196"/>
            <a:ext cx="952972" cy="95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AE6508-42F3-075B-5ED0-39BF63BAD4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353284" y="2971827"/>
            <a:ext cx="1295967" cy="1474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센서 아이콘 (천장) 로열티 무료 사진, 그림, 이미지 그리고 스톡포토그래피. Image 97376509.">
            <a:extLst>
              <a:ext uri="{FF2B5EF4-FFF2-40B4-BE49-F238E27FC236}">
                <a16:creationId xmlns:a16="http://schemas.microsoft.com/office/drawing/2014/main" id="{C40A002B-F9D4-9962-F18D-C10909DF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68497">
            <a:off x="6428274" y="817147"/>
            <a:ext cx="1124337" cy="11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0902D47-EAAA-0EC7-D10A-457449D2BAB2}"/>
              </a:ext>
            </a:extLst>
          </p:cNvPr>
          <p:cNvCxnSpPr>
            <a:cxnSpLocks/>
          </p:cNvCxnSpPr>
          <p:nvPr/>
        </p:nvCxnSpPr>
        <p:spPr>
          <a:xfrm>
            <a:off x="7325111" y="1748380"/>
            <a:ext cx="598811" cy="6499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8" descr="알람 아이콘 무료 벡터 일러스트·그래픽 77500765.">
            <a:extLst>
              <a:ext uri="{FF2B5EF4-FFF2-40B4-BE49-F238E27FC236}">
                <a16:creationId xmlns:a16="http://schemas.microsoft.com/office/drawing/2014/main" id="{34D1ED09-2522-7636-65A1-5FCF6E698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010" y="2277377"/>
            <a:ext cx="1485418" cy="148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9762CC-8CA5-0DE8-1286-6B8281930944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885724" y="2971827"/>
            <a:ext cx="950782" cy="1474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D37875-2B6B-69B1-66FB-A7FCDAB025A0}"/>
              </a:ext>
            </a:extLst>
          </p:cNvPr>
          <p:cNvSpPr txBox="1"/>
          <p:nvPr/>
        </p:nvSpPr>
        <p:spPr>
          <a:xfrm>
            <a:off x="879002" y="784431"/>
            <a:ext cx="35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9933"/>
                </a:solidFill>
              </a:rPr>
              <a:t>부가 장치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C37C1-8D0E-D479-574B-FD325CED15EE}"/>
              </a:ext>
            </a:extLst>
          </p:cNvPr>
          <p:cNvSpPr txBox="1"/>
          <p:nvPr/>
        </p:nvSpPr>
        <p:spPr>
          <a:xfrm>
            <a:off x="5016264" y="5085163"/>
            <a:ext cx="55620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사람이 감지되면 경고음</a:t>
            </a:r>
            <a:r>
              <a:rPr lang="en-US" altLang="ko-KR" sz="2500" b="1" dirty="0"/>
              <a:t>(Beep)</a:t>
            </a:r>
            <a:r>
              <a:rPr lang="ko-KR" altLang="en-US" sz="2500" b="1" dirty="0"/>
              <a:t> 울림</a:t>
            </a:r>
            <a:endParaRPr lang="en-US" altLang="ko-KR" sz="25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77A84-AC17-6172-B82A-32380AF8EEBE}"/>
              </a:ext>
            </a:extLst>
          </p:cNvPr>
          <p:cNvSpPr/>
          <p:nvPr/>
        </p:nvSpPr>
        <p:spPr>
          <a:xfrm>
            <a:off x="4417453" y="641683"/>
            <a:ext cx="7124842" cy="3552013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실내, 컴퓨터, 개인용 컴퓨터, 출력 장치이(가) 표시된 사진&#10;&#10;자동 생성된 설명">
            <a:extLst>
              <a:ext uri="{FF2B5EF4-FFF2-40B4-BE49-F238E27FC236}">
                <a16:creationId xmlns:a16="http://schemas.microsoft.com/office/drawing/2014/main" id="{3580A0C2-3870-808B-9D6C-6B20F432F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0" y="3979787"/>
            <a:ext cx="4280989" cy="2311734"/>
          </a:xfrm>
          <a:prstGeom prst="rect">
            <a:avLst/>
          </a:prstGeom>
        </p:spPr>
      </p:pic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2DB7C547-4146-9B1E-82A6-1C9CE7E3CB49}"/>
              </a:ext>
            </a:extLst>
          </p:cNvPr>
          <p:cNvSpPr/>
          <p:nvPr/>
        </p:nvSpPr>
        <p:spPr>
          <a:xfrm rot="10800000">
            <a:off x="2061877" y="2185737"/>
            <a:ext cx="2355575" cy="1475290"/>
          </a:xfrm>
          <a:prstGeom prst="bentUpArrow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955650-C6DA-58BD-2B66-BF5679B152FC}"/>
              </a:ext>
            </a:extLst>
          </p:cNvPr>
          <p:cNvSpPr/>
          <p:nvPr/>
        </p:nvSpPr>
        <p:spPr>
          <a:xfrm>
            <a:off x="431069" y="3979786"/>
            <a:ext cx="4280988" cy="2311733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44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37875-2B6B-69B1-66FB-A7FCDAB025A0}"/>
              </a:ext>
            </a:extLst>
          </p:cNvPr>
          <p:cNvSpPr txBox="1"/>
          <p:nvPr/>
        </p:nvSpPr>
        <p:spPr>
          <a:xfrm>
            <a:off x="879002" y="784431"/>
            <a:ext cx="35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9933"/>
                </a:solidFill>
              </a:rPr>
              <a:t>프로젝트 관리</a:t>
            </a:r>
          </a:p>
        </p:txBody>
      </p:sp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69F1C89-477A-5E5A-CA45-13BADB4F3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87" y="1655294"/>
            <a:ext cx="5282815" cy="4026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23F4D7-5918-20BE-B84D-49E3763592D6}"/>
              </a:ext>
            </a:extLst>
          </p:cNvPr>
          <p:cNvSpPr txBox="1"/>
          <p:nvPr/>
        </p:nvSpPr>
        <p:spPr>
          <a:xfrm>
            <a:off x="5317691" y="981335"/>
            <a:ext cx="5994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en-US" altLang="ko-KR" sz="2500" dirty="0" err="1"/>
              <a:t>Github</a:t>
            </a:r>
            <a:r>
              <a:rPr lang="en-US" altLang="ko-KR" sz="2500" dirty="0"/>
              <a:t>&gt;</a:t>
            </a:r>
          </a:p>
        </p:txBody>
      </p:sp>
      <p:pic>
        <p:nvPicPr>
          <p:cNvPr id="12" name="그림 11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FF7CE208-C4DE-106C-50CF-CB30E6B5F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4" y="1655295"/>
            <a:ext cx="5439015" cy="40266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C46653-D3F2-264F-EC60-C5E1CE897592}"/>
              </a:ext>
            </a:extLst>
          </p:cNvPr>
          <p:cNvSpPr txBox="1"/>
          <p:nvPr/>
        </p:nvSpPr>
        <p:spPr>
          <a:xfrm>
            <a:off x="600634" y="5783374"/>
            <a:ext cx="5994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 err="1"/>
              <a:t>깃허브를</a:t>
            </a:r>
            <a:r>
              <a:rPr lang="ko-KR" altLang="en-US" sz="2000" dirty="0"/>
              <a:t> 이용하여 코드 버전 관리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78344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37875-2B6B-69B1-66FB-A7FCDAB025A0}"/>
              </a:ext>
            </a:extLst>
          </p:cNvPr>
          <p:cNvSpPr txBox="1"/>
          <p:nvPr/>
        </p:nvSpPr>
        <p:spPr>
          <a:xfrm>
            <a:off x="879002" y="784431"/>
            <a:ext cx="35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9933"/>
                </a:solidFill>
              </a:rPr>
              <a:t>프로젝트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3F4D7-5918-20BE-B84D-49E3763592D6}"/>
              </a:ext>
            </a:extLst>
          </p:cNvPr>
          <p:cNvSpPr txBox="1"/>
          <p:nvPr/>
        </p:nvSpPr>
        <p:spPr>
          <a:xfrm>
            <a:off x="5339180" y="999874"/>
            <a:ext cx="22407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&lt;Notion&gt;</a:t>
            </a:r>
          </a:p>
        </p:txBody>
      </p:sp>
      <p:pic>
        <p:nvPicPr>
          <p:cNvPr id="5" name="그림 4" descr="텍스트, 바퀴, 육상 차량, 차량이(가) 표시된 사진&#10;&#10;자동 생성된 설명">
            <a:extLst>
              <a:ext uri="{FF2B5EF4-FFF2-40B4-BE49-F238E27FC236}">
                <a16:creationId xmlns:a16="http://schemas.microsoft.com/office/drawing/2014/main" id="{ADBE8833-1EE1-ADA7-CEA7-07B10B9E1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02" y="1630743"/>
            <a:ext cx="3406303" cy="3623046"/>
          </a:xfrm>
          <a:prstGeom prst="rect">
            <a:avLst/>
          </a:prstGeom>
        </p:spPr>
      </p:pic>
      <p:pic>
        <p:nvPicPr>
          <p:cNvPr id="11" name="그림 10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8888BE8A-191F-3C37-D21A-FA434FA7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7" y="1630743"/>
            <a:ext cx="4071810" cy="3623046"/>
          </a:xfrm>
          <a:prstGeom prst="rect">
            <a:avLst/>
          </a:prstGeom>
        </p:spPr>
      </p:pic>
      <p:pic>
        <p:nvPicPr>
          <p:cNvPr id="14" name="그림 13" descr="텍스트, 전자제품, 컴퓨터, 스크린샷이(가) 표시된 사진&#10;&#10;자동 생성된 설명">
            <a:extLst>
              <a:ext uri="{FF2B5EF4-FFF2-40B4-BE49-F238E27FC236}">
                <a16:creationId xmlns:a16="http://schemas.microsoft.com/office/drawing/2014/main" id="{F5E65A15-B3A9-5BE6-49F2-9BE386B91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20" y="1605264"/>
            <a:ext cx="3406302" cy="36549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7256F2-C6B3-8533-F3DC-4ACAB597F660}"/>
              </a:ext>
            </a:extLst>
          </p:cNvPr>
          <p:cNvSpPr txBox="1"/>
          <p:nvPr/>
        </p:nvSpPr>
        <p:spPr>
          <a:xfrm>
            <a:off x="600634" y="5783374"/>
            <a:ext cx="741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당일 회의내용 기록</a:t>
            </a:r>
            <a:r>
              <a:rPr lang="en-US" altLang="ko-KR" sz="2000" dirty="0"/>
              <a:t>, </a:t>
            </a:r>
            <a:r>
              <a:rPr lang="ko-KR" altLang="en-US" sz="2000" dirty="0"/>
              <a:t>작업하면서 발생한 오류 및 해결방법 정리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733855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02022" y="564777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04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추후 계획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25216" y="887942"/>
            <a:ext cx="229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추후 </a:t>
            </a:r>
            <a:r>
              <a:rPr lang="ko-KR" altLang="en-US" b="1" dirty="0">
                <a:solidFill>
                  <a:srgbClr val="FF9933"/>
                </a:solidFill>
              </a:rPr>
              <a:t>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388F1-4F0C-2569-3F68-27B02BC9A299}"/>
              </a:ext>
            </a:extLst>
          </p:cNvPr>
          <p:cNvSpPr txBox="1"/>
          <p:nvPr/>
        </p:nvSpPr>
        <p:spPr>
          <a:xfrm>
            <a:off x="1149646" y="6054696"/>
            <a:ext cx="61210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남은 </a:t>
            </a:r>
            <a:r>
              <a:rPr lang="en-US" altLang="ko-KR" sz="2500" b="1" dirty="0"/>
              <a:t>2</a:t>
            </a:r>
            <a:r>
              <a:rPr lang="ko-KR" altLang="en-US" sz="2500" b="1" dirty="0"/>
              <a:t>주 간 현장 테스트 및 제품화 진행</a:t>
            </a:r>
            <a:endParaRPr lang="en-US" altLang="ko-KR" sz="2500" b="1" dirty="0"/>
          </a:p>
        </p:txBody>
      </p: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3D3E92CF-1917-3BB9-BBD3-16EC893A5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369878"/>
              </p:ext>
            </p:extLst>
          </p:nvPr>
        </p:nvGraphicFramePr>
        <p:xfrm>
          <a:off x="1149646" y="1439496"/>
          <a:ext cx="9892707" cy="41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103">
                  <a:extLst>
                    <a:ext uri="{9D8B030D-6E8A-4147-A177-3AD203B41FA5}">
                      <a16:colId xmlns:a16="http://schemas.microsoft.com/office/drawing/2014/main" val="2931102652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4072896800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2556568282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3594379361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1493714086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3493751806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12536389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4283952923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2504006272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2849009621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833711020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4141905348"/>
                    </a:ext>
                  </a:extLst>
                </a:gridCol>
              </a:tblGrid>
              <a:tr h="487643">
                <a:tc rowSpan="2"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50236" marR="150236" marT="75118" marB="75118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4</a:t>
                      </a:r>
                      <a:endParaRPr lang="ko-KR" altLang="en-US" sz="2100" dirty="0"/>
                    </a:p>
                  </a:txBody>
                  <a:tcPr marL="150236" marR="150236" marT="75118" marB="75118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5</a:t>
                      </a:r>
                      <a:endParaRPr lang="ko-KR" altLang="en-US" sz="2100" dirty="0"/>
                    </a:p>
                  </a:txBody>
                  <a:tcPr marL="150236" marR="150236" marT="75118" marB="75118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6</a:t>
                      </a:r>
                      <a:endParaRPr lang="ko-KR" altLang="en-US" sz="2100" dirty="0"/>
                    </a:p>
                  </a:txBody>
                  <a:tcPr marL="150236" marR="150236" marT="75118" marB="75118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287402"/>
                  </a:ext>
                </a:extLst>
              </a:tr>
              <a:tr h="48764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1</a:t>
                      </a:r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2</a:t>
                      </a:r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3</a:t>
                      </a:r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4</a:t>
                      </a:r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1</a:t>
                      </a:r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2</a:t>
                      </a:r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3</a:t>
                      </a:r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4</a:t>
                      </a:r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5</a:t>
                      </a:r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1</a:t>
                      </a:r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/>
                        <a:t>2</a:t>
                      </a:r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198735"/>
                  </a:ext>
                </a:extLst>
              </a:tr>
              <a:tr h="4876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하드웨어 구성</a:t>
                      </a:r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815447"/>
                  </a:ext>
                </a:extLst>
              </a:tr>
              <a:tr h="769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인공지능  모델 개발 및 카메라 연동</a:t>
                      </a:r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308032"/>
                  </a:ext>
                </a:extLst>
              </a:tr>
              <a:tr h="4876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객체 감지 테스트</a:t>
                      </a:r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51700"/>
                  </a:ext>
                </a:extLst>
              </a:tr>
              <a:tr h="4876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현장 테스트 모델 개발</a:t>
                      </a:r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03388"/>
                  </a:ext>
                </a:extLst>
              </a:tr>
              <a:tr h="4876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현장 테스트</a:t>
                      </a:r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476549"/>
                  </a:ext>
                </a:extLst>
              </a:tr>
              <a:tr h="4876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제품화</a:t>
                      </a:r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/>
                    </a:p>
                  </a:txBody>
                  <a:tcPr marL="105622" marR="105622" marT="52811" marB="52811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/>
                        <a:t>○</a:t>
                      </a:r>
                    </a:p>
                  </a:txBody>
                  <a:tcPr marL="105622" marR="105622" marT="52811" marB="52811"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477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E4BC130-2A9E-5F63-38A7-1E79B17A9DC3}"/>
              </a:ext>
            </a:extLst>
          </p:cNvPr>
          <p:cNvSpPr/>
          <p:nvPr/>
        </p:nvSpPr>
        <p:spPr>
          <a:xfrm>
            <a:off x="1149646" y="4671499"/>
            <a:ext cx="9892707" cy="917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으로 구부러짐 11">
            <a:extLst>
              <a:ext uri="{FF2B5EF4-FFF2-40B4-BE49-F238E27FC236}">
                <a16:creationId xmlns:a16="http://schemas.microsoft.com/office/drawing/2014/main" id="{6E090C75-3FBC-1A9C-85B1-BC9872E0E457}"/>
              </a:ext>
            </a:extLst>
          </p:cNvPr>
          <p:cNvSpPr/>
          <p:nvPr/>
        </p:nvSpPr>
        <p:spPr>
          <a:xfrm>
            <a:off x="567823" y="5201958"/>
            <a:ext cx="581823" cy="113428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79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4B95B5-476F-1097-8A76-34198FB82B1D}"/>
              </a:ext>
            </a:extLst>
          </p:cNvPr>
          <p:cNvSpPr/>
          <p:nvPr/>
        </p:nvSpPr>
        <p:spPr>
          <a:xfrm>
            <a:off x="1124741" y="5253486"/>
            <a:ext cx="1176949" cy="112294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02022" y="564777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04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추후 계획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25216" y="887942"/>
            <a:ext cx="229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추후 </a:t>
            </a:r>
            <a:r>
              <a:rPr lang="ko-KR" altLang="en-US" b="1" dirty="0">
                <a:solidFill>
                  <a:srgbClr val="FF9933"/>
                </a:solidFill>
              </a:rPr>
              <a:t>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CD9533-5C18-793A-68FD-F3F5B4BCC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57" y="1580439"/>
            <a:ext cx="1176949" cy="805697"/>
          </a:xfrm>
          <a:prstGeom prst="rect">
            <a:avLst/>
          </a:prstGeom>
        </p:spPr>
      </p:pic>
      <p:pic>
        <p:nvPicPr>
          <p:cNvPr id="23" name="그림 22" descr="전자제품, 라우드스피커, 울림통, 오디오 장비이(가) 표시된 사진&#10;&#10;자동 생성된 설명">
            <a:extLst>
              <a:ext uri="{FF2B5EF4-FFF2-40B4-BE49-F238E27FC236}">
                <a16:creationId xmlns:a16="http://schemas.microsoft.com/office/drawing/2014/main" id="{55C7154C-09FE-7F6B-84EB-1D1491D7B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13" y="5307273"/>
            <a:ext cx="766321" cy="766321"/>
          </a:xfrm>
          <a:prstGeom prst="rect">
            <a:avLst/>
          </a:prstGeom>
        </p:spPr>
      </p:pic>
      <p:pic>
        <p:nvPicPr>
          <p:cNvPr id="21" name="그림 20" descr="바퀴, 교통이(가) 표시된 사진&#10;&#10;자동 생성된 설명">
            <a:extLst>
              <a:ext uri="{FF2B5EF4-FFF2-40B4-BE49-F238E27FC236}">
                <a16:creationId xmlns:a16="http://schemas.microsoft.com/office/drawing/2014/main" id="{2C7A2145-A0BD-96A9-3449-6B5283035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15" y="5730759"/>
            <a:ext cx="558466" cy="5584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551ADDD-3A20-5295-5979-F14CBE4B75D9}"/>
              </a:ext>
            </a:extLst>
          </p:cNvPr>
          <p:cNvSpPr txBox="1"/>
          <p:nvPr/>
        </p:nvSpPr>
        <p:spPr>
          <a:xfrm>
            <a:off x="2744960" y="1632402"/>
            <a:ext cx="86820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경보음으로만 알려주는 것이 아닌 직접 화면도 볼 수 있도록 </a:t>
            </a:r>
            <a:r>
              <a:rPr lang="en-US" altLang="ko-KR" sz="2500" dirty="0"/>
              <a:t>5</a:t>
            </a:r>
            <a:r>
              <a:rPr lang="ko-KR" altLang="en-US" sz="2500" dirty="0"/>
              <a:t>인치 화면 연결</a:t>
            </a:r>
            <a:endParaRPr lang="en-US" altLang="ko-KR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4E596-3877-9780-A937-2333769DBBCE}"/>
              </a:ext>
            </a:extLst>
          </p:cNvPr>
          <p:cNvSpPr txBox="1"/>
          <p:nvPr/>
        </p:nvSpPr>
        <p:spPr>
          <a:xfrm>
            <a:off x="2744959" y="5469767"/>
            <a:ext cx="86820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기후 변화에 따라 인식이 </a:t>
            </a:r>
            <a:r>
              <a:rPr lang="ko-KR" altLang="en-US" sz="2500" dirty="0" err="1"/>
              <a:t>안될수있는</a:t>
            </a:r>
            <a:r>
              <a:rPr lang="ko-KR" altLang="en-US" sz="2500" dirty="0"/>
              <a:t> 문제점을 보안하기위한 추가적인 센서</a:t>
            </a:r>
            <a:r>
              <a:rPr lang="en-US" altLang="ko-KR" sz="2500" dirty="0"/>
              <a:t>(</a:t>
            </a:r>
            <a:r>
              <a:rPr lang="ko-KR" altLang="en-US" sz="2500" dirty="0"/>
              <a:t>적외선</a:t>
            </a:r>
            <a:r>
              <a:rPr lang="en-US" altLang="ko-KR" sz="2500" dirty="0"/>
              <a:t>, </a:t>
            </a:r>
            <a:r>
              <a:rPr lang="ko-KR" altLang="en-US" sz="2500" dirty="0"/>
              <a:t>초음파 센서</a:t>
            </a:r>
            <a:r>
              <a:rPr lang="en-US" altLang="ko-KR" sz="2500" dirty="0"/>
              <a:t>)</a:t>
            </a:r>
          </a:p>
        </p:txBody>
      </p:sp>
      <p:pic>
        <p:nvPicPr>
          <p:cNvPr id="30" name="Picture 2" descr="라즈베리파이 초기설정">
            <a:extLst>
              <a:ext uri="{FF2B5EF4-FFF2-40B4-BE49-F238E27FC236}">
                <a16:creationId xmlns:a16="http://schemas.microsoft.com/office/drawing/2014/main" id="{1F3EE77E-B1E6-C179-DC70-8450CDEA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66" y="2755610"/>
            <a:ext cx="982622" cy="10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E467691-0AC6-30E0-04D2-C16DA81467EB}"/>
              </a:ext>
            </a:extLst>
          </p:cNvPr>
          <p:cNvSpPr txBox="1"/>
          <p:nvPr/>
        </p:nvSpPr>
        <p:spPr>
          <a:xfrm>
            <a:off x="2744958" y="2725505"/>
            <a:ext cx="86820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/>
              <a:t>라즈베리파이</a:t>
            </a:r>
            <a:r>
              <a:rPr lang="ko-KR" altLang="en-US" sz="2500" dirty="0"/>
              <a:t> 전원만 키면 자동으로 파이썬 코드가 실행되도록 하는 </a:t>
            </a:r>
            <a:r>
              <a:rPr lang="en-US" altLang="ko-KR" sz="2500" dirty="0"/>
              <a:t>UI(User Interface)</a:t>
            </a:r>
            <a:r>
              <a:rPr lang="ko-KR" altLang="en-US" sz="2500" dirty="0"/>
              <a:t>작업 수행</a:t>
            </a:r>
            <a:endParaRPr lang="en-US" altLang="ko-KR" sz="2500" dirty="0"/>
          </a:p>
        </p:txBody>
      </p:sp>
      <p:pic>
        <p:nvPicPr>
          <p:cNvPr id="34" name="그림 33" descr="바퀴, 타이어, 차량, 육상 차량이(가) 표시된 사진&#10;&#10;자동 생성된 설명">
            <a:extLst>
              <a:ext uri="{FF2B5EF4-FFF2-40B4-BE49-F238E27FC236}">
                <a16:creationId xmlns:a16="http://schemas.microsoft.com/office/drawing/2014/main" id="{893D9D1F-B280-7CAD-7272-74ECE5BABF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7" y="3864012"/>
            <a:ext cx="1299346" cy="12993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CCF0EE7-04DF-5CEF-F5C8-953DE9F02C42}"/>
              </a:ext>
            </a:extLst>
          </p:cNvPr>
          <p:cNvSpPr txBox="1"/>
          <p:nvPr/>
        </p:nvSpPr>
        <p:spPr>
          <a:xfrm>
            <a:off x="2744957" y="4289996"/>
            <a:ext cx="86820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실제 차량에 부착 후 테스트 및 보완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119190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459F34-7B4D-7F3F-EB8B-D994E7F4254F}"/>
              </a:ext>
            </a:extLst>
          </p:cNvPr>
          <p:cNvSpPr txBox="1"/>
          <p:nvPr/>
        </p:nvSpPr>
        <p:spPr>
          <a:xfrm>
            <a:off x="654424" y="1030941"/>
            <a:ext cx="3281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목차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AF792F-12DC-B3E9-000E-7C0C093E070E}"/>
              </a:ext>
            </a:extLst>
          </p:cNvPr>
          <p:cNvGrpSpPr/>
          <p:nvPr/>
        </p:nvGrpSpPr>
        <p:grpSpPr>
          <a:xfrm>
            <a:off x="1073575" y="2682140"/>
            <a:ext cx="9396271" cy="1086894"/>
            <a:chOff x="1005438" y="3121410"/>
            <a:chExt cx="9396271" cy="108689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F35E30A-26E7-42FB-408E-D6E2DF694736}"/>
                </a:ext>
              </a:extLst>
            </p:cNvPr>
            <p:cNvCxnSpPr>
              <a:cxnSpLocks/>
            </p:cNvCxnSpPr>
            <p:nvPr/>
          </p:nvCxnSpPr>
          <p:spPr>
            <a:xfrm>
              <a:off x="1533213" y="3344284"/>
              <a:ext cx="8545331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26A90A-C4F7-4406-E2C0-69DD33DE6250}"/>
                </a:ext>
              </a:extLst>
            </p:cNvPr>
            <p:cNvSpPr/>
            <p:nvPr/>
          </p:nvSpPr>
          <p:spPr>
            <a:xfrm>
              <a:off x="1099384" y="3121410"/>
              <a:ext cx="445748" cy="445748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C25F0F-976C-C79D-59BC-97774D895C54}"/>
                </a:ext>
              </a:extLst>
            </p:cNvPr>
            <p:cNvSpPr txBox="1"/>
            <p:nvPr/>
          </p:nvSpPr>
          <p:spPr>
            <a:xfrm>
              <a:off x="1125730" y="3187478"/>
              <a:ext cx="393056" cy="313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01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F86535F-D0C4-F5CA-3BEF-EFAD47842068}"/>
                </a:ext>
              </a:extLst>
            </p:cNvPr>
            <p:cNvSpPr/>
            <p:nvPr/>
          </p:nvSpPr>
          <p:spPr>
            <a:xfrm>
              <a:off x="3288455" y="3121410"/>
              <a:ext cx="445748" cy="445748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471753-A959-8608-172B-1C964EF0A15E}"/>
                </a:ext>
              </a:extLst>
            </p:cNvPr>
            <p:cNvSpPr txBox="1"/>
            <p:nvPr/>
          </p:nvSpPr>
          <p:spPr>
            <a:xfrm>
              <a:off x="3302779" y="3187478"/>
              <a:ext cx="417101" cy="313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02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3927139-B4A0-92CB-13BC-F9B7EB93C912}"/>
                </a:ext>
              </a:extLst>
            </p:cNvPr>
            <p:cNvSpPr/>
            <p:nvPr/>
          </p:nvSpPr>
          <p:spPr>
            <a:xfrm>
              <a:off x="7666598" y="3121410"/>
              <a:ext cx="445748" cy="445748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8E7FE9-DBF1-41FC-E88D-0442FD48D923}"/>
                </a:ext>
              </a:extLst>
            </p:cNvPr>
            <p:cNvSpPr txBox="1"/>
            <p:nvPr/>
          </p:nvSpPr>
          <p:spPr>
            <a:xfrm>
              <a:off x="7676112" y="3187478"/>
              <a:ext cx="426720" cy="313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04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710AD70-ACAA-5727-2A9F-45CCE7C17EDD}"/>
                </a:ext>
              </a:extLst>
            </p:cNvPr>
            <p:cNvSpPr/>
            <p:nvPr/>
          </p:nvSpPr>
          <p:spPr>
            <a:xfrm>
              <a:off x="9855670" y="3121410"/>
              <a:ext cx="445748" cy="445748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56C5C6-F9D7-D95C-16F7-7F798565D918}"/>
                </a:ext>
              </a:extLst>
            </p:cNvPr>
            <p:cNvSpPr txBox="1"/>
            <p:nvPr/>
          </p:nvSpPr>
          <p:spPr>
            <a:xfrm>
              <a:off x="9868390" y="3187478"/>
              <a:ext cx="420308" cy="313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C8863C-93B1-764A-692F-CD6E456960E2}"/>
                </a:ext>
              </a:extLst>
            </p:cNvPr>
            <p:cNvSpPr txBox="1"/>
            <p:nvPr/>
          </p:nvSpPr>
          <p:spPr>
            <a:xfrm>
              <a:off x="1005438" y="3866391"/>
              <a:ext cx="595035" cy="340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주제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E59FE4-71E5-19B4-1E52-B2E0E48A80CC}"/>
                </a:ext>
              </a:extLst>
            </p:cNvPr>
            <p:cNvSpPr txBox="1"/>
            <p:nvPr/>
          </p:nvSpPr>
          <p:spPr>
            <a:xfrm>
              <a:off x="2767375" y="3868146"/>
              <a:ext cx="1487908" cy="340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하드웨어 선정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FECB0B-7ADD-39B9-A0BF-FB80CD8EF53B}"/>
                </a:ext>
              </a:extLst>
            </p:cNvPr>
            <p:cNvSpPr txBox="1"/>
            <p:nvPr/>
          </p:nvSpPr>
          <p:spPr>
            <a:xfrm>
              <a:off x="7386770" y="3866390"/>
              <a:ext cx="1005403" cy="340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추후계획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AD492-1416-D866-B14B-D550134863D4}"/>
                </a:ext>
              </a:extLst>
            </p:cNvPr>
            <p:cNvSpPr txBox="1"/>
            <p:nvPr/>
          </p:nvSpPr>
          <p:spPr>
            <a:xfrm>
              <a:off x="9755378" y="3866390"/>
              <a:ext cx="646331" cy="340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Q&amp;A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1779BA8-1A46-8103-0A74-3B8B72235BF4}"/>
                </a:ext>
              </a:extLst>
            </p:cNvPr>
            <p:cNvSpPr/>
            <p:nvPr/>
          </p:nvSpPr>
          <p:spPr>
            <a:xfrm>
              <a:off x="5477526" y="3121410"/>
              <a:ext cx="445748" cy="445748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9FA128-0D09-7315-126B-5E908803662B}"/>
                </a:ext>
              </a:extLst>
            </p:cNvPr>
            <p:cNvSpPr txBox="1"/>
            <p:nvPr/>
          </p:nvSpPr>
          <p:spPr>
            <a:xfrm>
              <a:off x="5489445" y="3187478"/>
              <a:ext cx="421910" cy="313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03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812FBC-8FED-E424-AA39-50B75DDFFA36}"/>
                </a:ext>
              </a:extLst>
            </p:cNvPr>
            <p:cNvSpPr txBox="1"/>
            <p:nvPr/>
          </p:nvSpPr>
          <p:spPr>
            <a:xfrm>
              <a:off x="5197698" y="3866390"/>
              <a:ext cx="1005403" cy="340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진행과정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1398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02022" y="564777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오픈소스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89611" y="887942"/>
            <a:ext cx="229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9933"/>
                </a:solidFill>
              </a:rPr>
              <a:t>Q&amp;A</a:t>
            </a:r>
            <a:endParaRPr lang="ko-KR" altLang="en-US" b="1" dirty="0">
              <a:solidFill>
                <a:srgbClr val="FF993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BFD4B-BA5B-1C71-6E70-923F50F70F9E}"/>
              </a:ext>
            </a:extLst>
          </p:cNvPr>
          <p:cNvSpPr txBox="1"/>
          <p:nvPr/>
        </p:nvSpPr>
        <p:spPr>
          <a:xfrm>
            <a:off x="3843642" y="2018321"/>
            <a:ext cx="42185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solidFill>
                  <a:srgbClr val="FF9933"/>
                </a:solidFill>
              </a:rPr>
              <a:t>Q</a:t>
            </a:r>
            <a:r>
              <a:rPr lang="en-US" altLang="ko-KR" sz="10000" dirty="0">
                <a:solidFill>
                  <a:srgbClr val="FF9933"/>
                </a:solidFill>
              </a:rPr>
              <a:t>&amp;</a:t>
            </a:r>
            <a:r>
              <a:rPr lang="en-US" altLang="ko-KR" sz="15000" b="1" dirty="0">
                <a:solidFill>
                  <a:srgbClr val="FF9933"/>
                </a:solidFill>
              </a:rPr>
              <a:t>A</a:t>
            </a:r>
            <a:endParaRPr lang="ko-KR" altLang="en-US" sz="15000" b="1" dirty="0">
              <a:solidFill>
                <a:srgbClr val="FF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42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58C9C-7320-9482-BE7D-B18566F26288}"/>
              </a:ext>
            </a:extLst>
          </p:cNvPr>
          <p:cNvSpPr txBox="1"/>
          <p:nvPr/>
        </p:nvSpPr>
        <p:spPr>
          <a:xfrm>
            <a:off x="3742764" y="2844224"/>
            <a:ext cx="47064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solidFill>
                  <a:srgbClr val="FF9933"/>
                </a:solidFill>
              </a:rPr>
              <a:t>감사합니다</a:t>
            </a:r>
            <a:r>
              <a:rPr lang="en-US" altLang="ko-KR" sz="7000" dirty="0">
                <a:solidFill>
                  <a:srgbClr val="FF9933"/>
                </a:solidFill>
              </a:rPr>
              <a:t>.</a:t>
            </a:r>
            <a:endParaRPr lang="ko-KR" altLang="en-US" sz="7000" dirty="0">
              <a:solidFill>
                <a:srgbClr val="FF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83"/>
    </mc:Choice>
    <mc:Fallback xmlns="">
      <p:transition spd="slow" advTm="4098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67017" y="709596"/>
            <a:ext cx="11026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01.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1E82C-8AD6-2824-7701-75C36981853F}"/>
              </a:ext>
            </a:extLst>
          </p:cNvPr>
          <p:cNvSpPr txBox="1"/>
          <p:nvPr/>
        </p:nvSpPr>
        <p:spPr>
          <a:xfrm>
            <a:off x="841098" y="1032761"/>
            <a:ext cx="19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</a:t>
            </a:r>
            <a:r>
              <a:rPr lang="ko-KR" altLang="en-US" b="1" dirty="0">
                <a:solidFill>
                  <a:srgbClr val="FF9933"/>
                </a:solidFill>
              </a:rPr>
              <a:t>주제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210924-4C81-36AF-6D1D-EF3F2C78778F}"/>
              </a:ext>
            </a:extLst>
          </p:cNvPr>
          <p:cNvGrpSpPr/>
          <p:nvPr/>
        </p:nvGrpSpPr>
        <p:grpSpPr>
          <a:xfrm>
            <a:off x="1795839" y="1643494"/>
            <a:ext cx="783430" cy="731730"/>
            <a:chOff x="1194548" y="2724935"/>
            <a:chExt cx="1241612" cy="12139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4CAC58-8ABE-4317-B02F-634CE40A3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68" y="2995777"/>
              <a:ext cx="711382" cy="672272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932A610-C6B1-E66F-BF31-5D8620B6EA1F}"/>
                </a:ext>
              </a:extLst>
            </p:cNvPr>
            <p:cNvSpPr/>
            <p:nvPr/>
          </p:nvSpPr>
          <p:spPr>
            <a:xfrm>
              <a:off x="1194548" y="2724935"/>
              <a:ext cx="1241612" cy="1213955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2FCC74-E964-4196-4AFD-E10FDF11F65E}"/>
              </a:ext>
            </a:extLst>
          </p:cNvPr>
          <p:cNvGrpSpPr/>
          <p:nvPr/>
        </p:nvGrpSpPr>
        <p:grpSpPr>
          <a:xfrm>
            <a:off x="3064606" y="2912744"/>
            <a:ext cx="6463709" cy="3700091"/>
            <a:chOff x="436789" y="1355170"/>
            <a:chExt cx="5849332" cy="39500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5C844F9-88A4-4C0C-700F-58587A7F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789" y="1355170"/>
              <a:ext cx="5774006" cy="107163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CB4C56-CF5B-82AC-1A4E-B6BA7DFEB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789" y="2682329"/>
              <a:ext cx="5702369" cy="120271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810A07C-6217-3D6F-C90A-B8F3A651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789" y="4140570"/>
              <a:ext cx="5849332" cy="116469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782D3A-D989-269D-2470-0C9B3BA15E46}"/>
              </a:ext>
            </a:extLst>
          </p:cNvPr>
          <p:cNvSpPr txBox="1"/>
          <p:nvPr/>
        </p:nvSpPr>
        <p:spPr>
          <a:xfrm>
            <a:off x="2676219" y="1673943"/>
            <a:ext cx="73117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객체 인식으로 덤프트럭 사고 방지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1AF37C-3898-9D2A-09C9-A62551EB883A}"/>
              </a:ext>
            </a:extLst>
          </p:cNvPr>
          <p:cNvSpPr txBox="1"/>
          <p:nvPr/>
        </p:nvSpPr>
        <p:spPr>
          <a:xfrm>
            <a:off x="2778845" y="2281802"/>
            <a:ext cx="671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AEAEAE"/>
                </a:solidFill>
              </a:rPr>
              <a:t>덤프트럭의 사각지대에 있는 사람을 </a:t>
            </a:r>
            <a:r>
              <a:rPr lang="en-US" altLang="ko-KR" sz="1600" b="1" dirty="0">
                <a:solidFill>
                  <a:srgbClr val="AEAEAE"/>
                </a:solidFill>
              </a:rPr>
              <a:t>AI</a:t>
            </a:r>
            <a:r>
              <a:rPr lang="ko-KR" altLang="en-US" sz="1600" b="1" dirty="0">
                <a:solidFill>
                  <a:srgbClr val="AEAEAE"/>
                </a:solidFill>
              </a:rPr>
              <a:t>기법으로 감지하자</a:t>
            </a:r>
            <a:endParaRPr lang="en-US" altLang="ko-KR" sz="1600" b="1" dirty="0">
              <a:solidFill>
                <a:srgbClr val="AEAE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67017" y="709596"/>
            <a:ext cx="11026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01.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1E82C-8AD6-2824-7701-75C36981853F}"/>
              </a:ext>
            </a:extLst>
          </p:cNvPr>
          <p:cNvSpPr txBox="1"/>
          <p:nvPr/>
        </p:nvSpPr>
        <p:spPr>
          <a:xfrm>
            <a:off x="841098" y="1032761"/>
            <a:ext cx="19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</a:t>
            </a:r>
            <a:r>
              <a:rPr lang="ko-KR" altLang="en-US" b="1" dirty="0">
                <a:solidFill>
                  <a:srgbClr val="FF9933"/>
                </a:solidFill>
              </a:rPr>
              <a:t>주제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210924-4C81-36AF-6D1D-EF3F2C78778F}"/>
              </a:ext>
            </a:extLst>
          </p:cNvPr>
          <p:cNvGrpSpPr/>
          <p:nvPr/>
        </p:nvGrpSpPr>
        <p:grpSpPr>
          <a:xfrm>
            <a:off x="1795839" y="1643494"/>
            <a:ext cx="783430" cy="731730"/>
            <a:chOff x="1194548" y="2724935"/>
            <a:chExt cx="1241612" cy="12139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4CAC58-8ABE-4317-B02F-634CE40A3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968" y="2995777"/>
              <a:ext cx="711382" cy="672272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932A610-C6B1-E66F-BF31-5D8620B6EA1F}"/>
                </a:ext>
              </a:extLst>
            </p:cNvPr>
            <p:cNvSpPr/>
            <p:nvPr/>
          </p:nvSpPr>
          <p:spPr>
            <a:xfrm>
              <a:off x="1194548" y="2724935"/>
              <a:ext cx="1241612" cy="1213955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782D3A-D989-269D-2470-0C9B3BA15E46}"/>
              </a:ext>
            </a:extLst>
          </p:cNvPr>
          <p:cNvSpPr txBox="1"/>
          <p:nvPr/>
        </p:nvSpPr>
        <p:spPr>
          <a:xfrm>
            <a:off x="2676219" y="1673943"/>
            <a:ext cx="73117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객체 인식으로 덤프트럭 사고 방지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1AF37C-3898-9D2A-09C9-A62551EB883A}"/>
              </a:ext>
            </a:extLst>
          </p:cNvPr>
          <p:cNvSpPr txBox="1"/>
          <p:nvPr/>
        </p:nvSpPr>
        <p:spPr>
          <a:xfrm>
            <a:off x="2778845" y="2281802"/>
            <a:ext cx="671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AEAEAE"/>
                </a:solidFill>
              </a:rPr>
              <a:t>덤프트럭의 사각지대에 있는 사람을 </a:t>
            </a:r>
            <a:r>
              <a:rPr lang="en-US" altLang="ko-KR" sz="1600" b="1" dirty="0">
                <a:solidFill>
                  <a:srgbClr val="AEAEAE"/>
                </a:solidFill>
              </a:rPr>
              <a:t>AI</a:t>
            </a:r>
            <a:r>
              <a:rPr lang="ko-KR" altLang="en-US" sz="1600" b="1" dirty="0">
                <a:solidFill>
                  <a:srgbClr val="AEAEAE"/>
                </a:solidFill>
              </a:rPr>
              <a:t>기법으로 감지하자</a:t>
            </a:r>
            <a:endParaRPr lang="en-US" altLang="ko-KR" sz="1600" b="1" dirty="0">
              <a:solidFill>
                <a:srgbClr val="AEAEAE"/>
              </a:solidFill>
            </a:endParaRPr>
          </a:p>
        </p:txBody>
      </p:sp>
      <p:pic>
        <p:nvPicPr>
          <p:cNvPr id="2" name="그림 1" descr="텍스트, 바퀴, 차량, 육상 차량이(가) 표시된 사진&#10;&#10;자동 생성된 설명">
            <a:extLst>
              <a:ext uri="{FF2B5EF4-FFF2-40B4-BE49-F238E27FC236}">
                <a16:creationId xmlns:a16="http://schemas.microsoft.com/office/drawing/2014/main" id="{67E7C72F-9602-EA6C-7A45-08E101712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3" y="2819829"/>
            <a:ext cx="3816452" cy="3705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C1FA11-BC84-47F1-EC9D-2F5E9AD70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85" y="2984933"/>
            <a:ext cx="6195806" cy="39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7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91669" y="593518"/>
            <a:ext cx="21128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02</a:t>
            </a:r>
            <a:r>
              <a:rPr lang="en-US" altLang="ko-KR" sz="1500" b="1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하드웨어 선정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1007794" y="911277"/>
            <a:ext cx="229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주요 하드웨어</a:t>
            </a:r>
            <a:r>
              <a:rPr lang="ko-KR" altLang="en-US" b="1" dirty="0">
                <a:solidFill>
                  <a:srgbClr val="E71F4F"/>
                </a:solidFill>
              </a:rPr>
              <a:t> </a:t>
            </a:r>
            <a:r>
              <a:rPr lang="ko-KR" altLang="en-US" b="1" dirty="0">
                <a:solidFill>
                  <a:srgbClr val="FF9933"/>
                </a:solidFill>
              </a:rPr>
              <a:t>선정</a:t>
            </a:r>
          </a:p>
        </p:txBody>
      </p:sp>
      <p:pic>
        <p:nvPicPr>
          <p:cNvPr id="5" name="Picture 2" descr="라즈베리파이 초기설정">
            <a:extLst>
              <a:ext uri="{FF2B5EF4-FFF2-40B4-BE49-F238E27FC236}">
                <a16:creationId xmlns:a16="http://schemas.microsoft.com/office/drawing/2014/main" id="{7B5C4DD1-EE84-2C06-E6EC-1D388CA6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00" y="2560375"/>
            <a:ext cx="1389338" cy="14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카메라 - 무료 전자개 아이콘">
            <a:extLst>
              <a:ext uri="{FF2B5EF4-FFF2-40B4-BE49-F238E27FC236}">
                <a16:creationId xmlns:a16="http://schemas.microsoft.com/office/drawing/2014/main" id="{09DF5AEC-24E3-489D-3C12-458620BE5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768" y="2560375"/>
            <a:ext cx="1310264" cy="131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2CD50-8B6C-F4A4-0A0A-56DAD2CEA7FE}"/>
              </a:ext>
            </a:extLst>
          </p:cNvPr>
          <p:cNvSpPr txBox="1"/>
          <p:nvPr/>
        </p:nvSpPr>
        <p:spPr>
          <a:xfrm>
            <a:off x="2917458" y="2115643"/>
            <a:ext cx="22972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라즈베리파이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4 (8GB) </a:t>
            </a:r>
          </a:p>
          <a:p>
            <a:pPr algn="ctr"/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스타터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키드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 176,0000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원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E54D0-846B-E70C-CAA6-D4F36DE8FE63}"/>
              </a:ext>
            </a:extLst>
          </p:cNvPr>
          <p:cNvSpPr txBox="1"/>
          <p:nvPr/>
        </p:nvSpPr>
        <p:spPr>
          <a:xfrm>
            <a:off x="6761717" y="2200281"/>
            <a:ext cx="2868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앱코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HD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웹캠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APC720 LITE 19,000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665A8FD-6D00-2F6E-3FD9-B76FFCA86B1B}"/>
              </a:ext>
            </a:extLst>
          </p:cNvPr>
          <p:cNvCxnSpPr>
            <a:cxnSpLocks/>
          </p:cNvCxnSpPr>
          <p:nvPr/>
        </p:nvCxnSpPr>
        <p:spPr>
          <a:xfrm>
            <a:off x="5001346" y="3283462"/>
            <a:ext cx="20926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D5900F-AD35-C2BB-E44D-2E159BAF3EB5}"/>
              </a:ext>
            </a:extLst>
          </p:cNvPr>
          <p:cNvSpPr txBox="1"/>
          <p:nvPr/>
        </p:nvSpPr>
        <p:spPr>
          <a:xfrm>
            <a:off x="482591" y="5623557"/>
            <a:ext cx="1043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선정 이유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저렴한 가격으로 객체를 인식하여 사고를 방지하는 제품 개발이 목표</a:t>
            </a:r>
          </a:p>
        </p:txBody>
      </p:sp>
    </p:spTree>
    <p:extLst>
      <p:ext uri="{BB962C8B-B14F-4D97-AF65-F5344CB8AC3E}">
        <p14:creationId xmlns:p14="http://schemas.microsoft.com/office/powerpoint/2010/main" val="298412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79003" y="811195"/>
            <a:ext cx="380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개발환경 구축 </a:t>
            </a:r>
            <a:r>
              <a:rPr lang="ko-KR" altLang="en-US" b="1">
                <a:solidFill>
                  <a:srgbClr val="FF9933"/>
                </a:solidFill>
              </a:rPr>
              <a:t>및 라이브러리 설치</a:t>
            </a:r>
            <a:endParaRPr lang="ko-KR" altLang="en-US" b="1" dirty="0">
              <a:solidFill>
                <a:srgbClr val="FF9933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BB110D-1259-6691-021B-7E9F88C3AFC0}"/>
              </a:ext>
            </a:extLst>
          </p:cNvPr>
          <p:cNvGrpSpPr/>
          <p:nvPr/>
        </p:nvGrpSpPr>
        <p:grpSpPr>
          <a:xfrm>
            <a:off x="925617" y="2367577"/>
            <a:ext cx="7812285" cy="1350180"/>
            <a:chOff x="1301004" y="1512350"/>
            <a:chExt cx="8318124" cy="1565091"/>
          </a:xfrm>
        </p:grpSpPr>
        <p:pic>
          <p:nvPicPr>
            <p:cNvPr id="7" name="그림 6" descr="로고, 그래픽, 상징, 폰트이(가) 표시된 사진&#10;&#10;자동 생성된 설명">
              <a:extLst>
                <a:ext uri="{FF2B5EF4-FFF2-40B4-BE49-F238E27FC236}">
                  <a16:creationId xmlns:a16="http://schemas.microsoft.com/office/drawing/2014/main" id="{05EAE5A3-60C6-38C6-7842-DD34B67A9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004" y="1806088"/>
              <a:ext cx="1433900" cy="12713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572762-11DE-BF65-2B30-AB1397377184}"/>
                </a:ext>
              </a:extLst>
            </p:cNvPr>
            <p:cNvSpPr txBox="1"/>
            <p:nvPr/>
          </p:nvSpPr>
          <p:spPr>
            <a:xfrm>
              <a:off x="1301004" y="1512350"/>
              <a:ext cx="12360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</a:rPr>
                <a:t>VNC Viewer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DCD46-B453-3C16-B269-9FD906A8D999}"/>
                </a:ext>
              </a:extLst>
            </p:cNvPr>
            <p:cNvSpPr txBox="1"/>
            <p:nvPr/>
          </p:nvSpPr>
          <p:spPr>
            <a:xfrm>
              <a:off x="2976281" y="2257098"/>
              <a:ext cx="6642847" cy="37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- </a:t>
              </a:r>
              <a:r>
                <a:rPr lang="ko-KR" altLang="en-US" sz="1500" dirty="0"/>
                <a:t>편리성을 위해 </a:t>
              </a:r>
              <a:r>
                <a:rPr lang="en-US" altLang="ko-KR" sz="1500" dirty="0"/>
                <a:t>VNC</a:t>
              </a:r>
              <a:r>
                <a:rPr lang="ko-KR" altLang="en-US" sz="1500" dirty="0"/>
                <a:t>를 사용하여 </a:t>
              </a:r>
              <a:r>
                <a:rPr lang="ko-KR" altLang="en-US" sz="1500" dirty="0" err="1"/>
                <a:t>라즈베리파이를</a:t>
              </a:r>
              <a:r>
                <a:rPr lang="ko-KR" altLang="en-US" sz="1500" dirty="0"/>
                <a:t> 원격 제어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0EB4BF-259B-88B2-340A-816804B5E726}"/>
              </a:ext>
            </a:extLst>
          </p:cNvPr>
          <p:cNvGrpSpPr/>
          <p:nvPr/>
        </p:nvGrpSpPr>
        <p:grpSpPr>
          <a:xfrm>
            <a:off x="879003" y="1971801"/>
            <a:ext cx="1530722" cy="338554"/>
            <a:chOff x="573741" y="1699861"/>
            <a:chExt cx="1530722" cy="33855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0AC313D-278F-6540-C1C7-A2267FF1AF0B}"/>
                </a:ext>
              </a:extLst>
            </p:cNvPr>
            <p:cNvSpPr/>
            <p:nvPr/>
          </p:nvSpPr>
          <p:spPr>
            <a:xfrm>
              <a:off x="573741" y="1757082"/>
              <a:ext cx="45719" cy="224113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933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9430BE-2F7F-EA0C-1AD3-9FD1FF9897F9}"/>
                </a:ext>
              </a:extLst>
            </p:cNvPr>
            <p:cNvSpPr txBox="1"/>
            <p:nvPr/>
          </p:nvSpPr>
          <p:spPr>
            <a:xfrm>
              <a:off x="623046" y="1699861"/>
              <a:ext cx="1481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원격제어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1D0D795-2C75-6215-E9F3-76FB80DBD4EA}"/>
              </a:ext>
            </a:extLst>
          </p:cNvPr>
          <p:cNvCxnSpPr>
            <a:cxnSpLocks/>
          </p:cNvCxnSpPr>
          <p:nvPr/>
        </p:nvCxnSpPr>
        <p:spPr>
          <a:xfrm>
            <a:off x="798981" y="4311431"/>
            <a:ext cx="4068854" cy="0"/>
          </a:xfrm>
          <a:prstGeom prst="line">
            <a:avLst/>
          </a:prstGeom>
          <a:ln w="6350" cap="sq">
            <a:solidFill>
              <a:srgbClr val="0F2533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DD71BA-761B-45C4-45E3-F9B274FD3408}"/>
              </a:ext>
            </a:extLst>
          </p:cNvPr>
          <p:cNvGrpSpPr/>
          <p:nvPr/>
        </p:nvGrpSpPr>
        <p:grpSpPr>
          <a:xfrm>
            <a:off x="879002" y="4552898"/>
            <a:ext cx="2428973" cy="584775"/>
            <a:chOff x="573741" y="1699861"/>
            <a:chExt cx="1530722" cy="58477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E0BC29-728B-1817-238C-5CDFE8280484}"/>
                </a:ext>
              </a:extLst>
            </p:cNvPr>
            <p:cNvSpPr/>
            <p:nvPr/>
          </p:nvSpPr>
          <p:spPr>
            <a:xfrm>
              <a:off x="573741" y="1757082"/>
              <a:ext cx="45719" cy="224113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933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B91C0D-3B5B-A221-9EED-3D31BB1F67E9}"/>
                </a:ext>
              </a:extLst>
            </p:cNvPr>
            <p:cNvSpPr txBox="1"/>
            <p:nvPr/>
          </p:nvSpPr>
          <p:spPr>
            <a:xfrm>
              <a:off x="623046" y="1699861"/>
              <a:ext cx="1481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OS</a:t>
              </a:r>
              <a:r>
                <a:rPr lang="ko-KR" altLang="en-US" sz="1600" dirty="0"/>
                <a:t> 설치 및 환경 설정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7C02E1D-F051-5A96-4D1A-0536AB691B21}"/>
              </a:ext>
            </a:extLst>
          </p:cNvPr>
          <p:cNvSpPr txBox="1"/>
          <p:nvPr/>
        </p:nvSpPr>
        <p:spPr>
          <a:xfrm>
            <a:off x="951550" y="5140545"/>
            <a:ext cx="1042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SD</a:t>
            </a:r>
            <a:r>
              <a:rPr lang="ko-KR" altLang="en-US" dirty="0"/>
              <a:t>카드 포맷 </a:t>
            </a:r>
            <a:r>
              <a:rPr lang="en-US" altLang="ko-KR" dirty="0"/>
              <a:t>-&gt; SD</a:t>
            </a:r>
            <a:r>
              <a:rPr lang="ko-KR" altLang="en-US" dirty="0"/>
              <a:t>카드에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설치 </a:t>
            </a:r>
            <a:r>
              <a:rPr lang="en-US" altLang="ko-KR" dirty="0"/>
              <a:t>-&gt; </a:t>
            </a:r>
            <a:r>
              <a:rPr lang="ko-KR" altLang="en-US" dirty="0" err="1"/>
              <a:t>라즈베리파이</a:t>
            </a:r>
            <a:r>
              <a:rPr lang="ko-KR" altLang="en-US" dirty="0"/>
              <a:t> 업데이트 </a:t>
            </a:r>
            <a:r>
              <a:rPr lang="en-US" altLang="ko-KR" dirty="0"/>
              <a:t>-&gt; </a:t>
            </a:r>
            <a:r>
              <a:rPr lang="ko-KR" altLang="en-US" dirty="0" err="1"/>
              <a:t>라즈베리파이</a:t>
            </a:r>
            <a:r>
              <a:rPr lang="ko-KR" altLang="en-US" dirty="0"/>
              <a:t> 원격 제어 프로그램</a:t>
            </a:r>
            <a:r>
              <a:rPr lang="en-US" altLang="ko-KR" dirty="0"/>
              <a:t> -&gt;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카메라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메모리 값 등 설정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-&gt;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웹캠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연결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</a:rPr>
              <a:t>isusb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로 확인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-&gt;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웹캠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테스트</a:t>
            </a:r>
          </a:p>
        </p:txBody>
      </p:sp>
      <p:pic>
        <p:nvPicPr>
          <p:cNvPr id="22" name="그림 21" descr="컴퓨터, 실내, 노트북, 개인용 컴퓨터이(가) 표시된 사진&#10;&#10;자동 생성된 설명">
            <a:extLst>
              <a:ext uri="{FF2B5EF4-FFF2-40B4-BE49-F238E27FC236}">
                <a16:creationId xmlns:a16="http://schemas.microsoft.com/office/drawing/2014/main" id="{06A995AF-8408-82CF-4CE1-CECE27638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35" y="1188649"/>
            <a:ext cx="2565496" cy="3421470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F06639B-1CB8-34F1-F611-537211A6FCC8}"/>
              </a:ext>
            </a:extLst>
          </p:cNvPr>
          <p:cNvSpPr/>
          <p:nvPr/>
        </p:nvSpPr>
        <p:spPr>
          <a:xfrm rot="16200000">
            <a:off x="8062759" y="2851113"/>
            <a:ext cx="371917" cy="609600"/>
          </a:xfrm>
          <a:prstGeom prst="downArrow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0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79002" y="811195"/>
            <a:ext cx="387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개발환경 구축 </a:t>
            </a:r>
            <a:r>
              <a:rPr lang="ko-KR" altLang="en-US" b="1" dirty="0">
                <a:solidFill>
                  <a:srgbClr val="FF9933"/>
                </a:solidFill>
              </a:rPr>
              <a:t>및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rgbClr val="FF9933"/>
                </a:solidFill>
              </a:rPr>
              <a:t>라이브러리 설치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9541D0-CF36-D284-2547-FBD8D2AA78A7}"/>
              </a:ext>
            </a:extLst>
          </p:cNvPr>
          <p:cNvGrpSpPr/>
          <p:nvPr/>
        </p:nvGrpSpPr>
        <p:grpSpPr>
          <a:xfrm>
            <a:off x="879003" y="1592892"/>
            <a:ext cx="3056503" cy="338554"/>
            <a:chOff x="573741" y="1699861"/>
            <a:chExt cx="3056503" cy="33855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0BDF16-07D4-C17D-2187-CFC75980A2BA}"/>
                </a:ext>
              </a:extLst>
            </p:cNvPr>
            <p:cNvSpPr/>
            <p:nvPr/>
          </p:nvSpPr>
          <p:spPr>
            <a:xfrm>
              <a:off x="573741" y="1757082"/>
              <a:ext cx="45719" cy="224113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9933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AEF345-C208-83DD-60E2-88D8C160225A}"/>
                </a:ext>
              </a:extLst>
            </p:cNvPr>
            <p:cNvSpPr txBox="1"/>
            <p:nvPr/>
          </p:nvSpPr>
          <p:spPr>
            <a:xfrm>
              <a:off x="623046" y="1699861"/>
              <a:ext cx="3007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/>
                <a:t>라즈베리파이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웹캠</a:t>
              </a:r>
              <a:r>
                <a:rPr lang="ko-KR" altLang="en-US" sz="1600" dirty="0"/>
                <a:t> 연결 확인</a:t>
              </a:r>
            </a:p>
          </p:txBody>
        </p:sp>
      </p:grp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FE55C80-1669-7DFC-89B5-FDF7D699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97" y="2052972"/>
            <a:ext cx="5276185" cy="1191746"/>
          </a:xfrm>
          <a:prstGeom prst="rect">
            <a:avLst/>
          </a:prstGeom>
        </p:spPr>
      </p:pic>
      <p:pic>
        <p:nvPicPr>
          <p:cNvPr id="10" name="그림 9" descr="텍스트, 인간의 얼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C5322582-F00B-3273-19F7-22D22D9D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54" y="2648845"/>
            <a:ext cx="5287113" cy="3867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D4255-98D2-7DB2-4B33-261D4BD96CA3}"/>
              </a:ext>
            </a:extLst>
          </p:cNvPr>
          <p:cNvSpPr txBox="1"/>
          <p:nvPr/>
        </p:nvSpPr>
        <p:spPr>
          <a:xfrm>
            <a:off x="8297027" y="2294459"/>
            <a:ext cx="1685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웹캠으로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찍은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C9BC3B-3122-BB0C-72F9-061B19BB77CE}"/>
              </a:ext>
            </a:extLst>
          </p:cNvPr>
          <p:cNvSpPr txBox="1"/>
          <p:nvPr/>
        </p:nvSpPr>
        <p:spPr>
          <a:xfrm>
            <a:off x="398008" y="5607555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메모리 값 등 설정 </a:t>
            </a:r>
            <a:r>
              <a:rPr lang="en-US" altLang="ko-KR" dirty="0"/>
              <a:t>-&gt; </a:t>
            </a:r>
            <a:r>
              <a:rPr lang="ko-KR" altLang="en-US" dirty="0" err="1"/>
              <a:t>웹캠</a:t>
            </a:r>
            <a:r>
              <a:rPr lang="ko-KR" altLang="en-US" dirty="0"/>
              <a:t> 연결 </a:t>
            </a:r>
            <a:r>
              <a:rPr lang="en-US" altLang="ko-KR" dirty="0" err="1"/>
              <a:t>isusb</a:t>
            </a:r>
            <a:r>
              <a:rPr lang="ko-KR" altLang="en-US" dirty="0"/>
              <a:t>로 확인 </a:t>
            </a:r>
            <a:r>
              <a:rPr lang="en-US" altLang="ko-KR" dirty="0"/>
              <a:t>-&gt; </a:t>
            </a:r>
            <a:r>
              <a:rPr lang="ko-KR" altLang="en-US" dirty="0" err="1"/>
              <a:t>웹캠</a:t>
            </a:r>
            <a:r>
              <a:rPr lang="ko-KR" altLang="en-US" dirty="0"/>
              <a:t> 테스트</a:t>
            </a:r>
          </a:p>
        </p:txBody>
      </p:sp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05658BCA-FA20-FA91-AFD2-297578294682}"/>
              </a:ext>
            </a:extLst>
          </p:cNvPr>
          <p:cNvSpPr/>
          <p:nvPr/>
        </p:nvSpPr>
        <p:spPr>
          <a:xfrm rot="5400000">
            <a:off x="4934195" y="3402174"/>
            <a:ext cx="759504" cy="1371600"/>
          </a:xfrm>
          <a:prstGeom prst="bentUpArrow">
            <a:avLst>
              <a:gd name="adj1" fmla="val 25000"/>
              <a:gd name="adj2" fmla="val 24479"/>
              <a:gd name="adj3" fmla="val 25000"/>
            </a:avLst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6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79002" y="811195"/>
            <a:ext cx="387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개발환경 구축 </a:t>
            </a:r>
            <a:r>
              <a:rPr lang="ko-KR" altLang="en-US" b="1" dirty="0">
                <a:solidFill>
                  <a:srgbClr val="FF9933"/>
                </a:solidFill>
              </a:rPr>
              <a:t>및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rgbClr val="FF9933"/>
                </a:solidFill>
              </a:rPr>
              <a:t>라이브러리 설치</a:t>
            </a:r>
          </a:p>
        </p:txBody>
      </p:sp>
      <p:pic>
        <p:nvPicPr>
          <p:cNvPr id="17" name="그림 16" descr="클립아트, 그래픽, 스케치, 그림이(가) 표시된 사진&#10;&#10;자동 생성된 설명">
            <a:extLst>
              <a:ext uri="{FF2B5EF4-FFF2-40B4-BE49-F238E27FC236}">
                <a16:creationId xmlns:a16="http://schemas.microsoft.com/office/drawing/2014/main" id="{472B0A40-646E-163C-3235-E63E1E905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21" y="5684191"/>
            <a:ext cx="1337601" cy="707886"/>
          </a:xfrm>
          <a:prstGeom prst="rect">
            <a:avLst/>
          </a:prstGeom>
        </p:spPr>
      </p:pic>
      <p:pic>
        <p:nvPicPr>
          <p:cNvPr id="19" name="그림 18" descr="그래픽, 원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B7EAFF5F-F4B0-CAEF-E5D2-D404FD3A0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79" y="2677223"/>
            <a:ext cx="838591" cy="10328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362848-9E17-1446-8F94-F0FF15A4700B}"/>
              </a:ext>
            </a:extLst>
          </p:cNvPr>
          <p:cNvSpPr txBox="1"/>
          <p:nvPr/>
        </p:nvSpPr>
        <p:spPr>
          <a:xfrm>
            <a:off x="2704104" y="2973603"/>
            <a:ext cx="8369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Open Source Computer Vision</a:t>
            </a:r>
            <a:r>
              <a:rPr lang="ko-KR" altLang="en-US" sz="2000" dirty="0"/>
              <a:t>의 약자로 영상처리에 사용할 수 있는    오픈소스 라이브러리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939CC6-7A85-F2DE-DE4D-02315ECB4BF4}"/>
              </a:ext>
            </a:extLst>
          </p:cNvPr>
          <p:cNvSpPr txBox="1"/>
          <p:nvPr/>
        </p:nvSpPr>
        <p:spPr>
          <a:xfrm>
            <a:off x="2552116" y="5920752"/>
            <a:ext cx="8369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You Only Look Once</a:t>
            </a:r>
            <a:r>
              <a:rPr lang="ko-KR" altLang="en-US" sz="2000" dirty="0"/>
              <a:t>의 약자로 객체인식 분야에서 많이 알려진 모델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5807365-985E-10CB-920D-4A826433D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8" y="4136222"/>
            <a:ext cx="1440615" cy="834600"/>
          </a:xfrm>
          <a:prstGeom prst="rect">
            <a:avLst/>
          </a:prstGeom>
        </p:spPr>
      </p:pic>
      <p:sp>
        <p:nvSpPr>
          <p:cNvPr id="28" name="화살표: 오른쪽으로 구부러짐 27">
            <a:extLst>
              <a:ext uri="{FF2B5EF4-FFF2-40B4-BE49-F238E27FC236}">
                <a16:creationId xmlns:a16="http://schemas.microsoft.com/office/drawing/2014/main" id="{2284046A-B966-EACE-0594-1CDCCA901883}"/>
              </a:ext>
            </a:extLst>
          </p:cNvPr>
          <p:cNvSpPr/>
          <p:nvPr/>
        </p:nvSpPr>
        <p:spPr>
          <a:xfrm>
            <a:off x="500623" y="4609734"/>
            <a:ext cx="527425" cy="160268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EBC6FF7-0BEE-39B0-EACD-AE18966DB6D9}"/>
              </a:ext>
            </a:extLst>
          </p:cNvPr>
          <p:cNvCxnSpPr>
            <a:cxnSpLocks/>
          </p:cNvCxnSpPr>
          <p:nvPr/>
        </p:nvCxnSpPr>
        <p:spPr>
          <a:xfrm>
            <a:off x="1045969" y="4156801"/>
            <a:ext cx="1422694" cy="802510"/>
          </a:xfrm>
          <a:prstGeom prst="line">
            <a:avLst/>
          </a:prstGeom>
          <a:ln w="12700">
            <a:solidFill>
              <a:srgbClr val="E71F4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DDBD4C-D8CD-7AFB-9FF8-C8C05BE057A8}"/>
              </a:ext>
            </a:extLst>
          </p:cNvPr>
          <p:cNvCxnSpPr>
            <a:cxnSpLocks/>
          </p:cNvCxnSpPr>
          <p:nvPr/>
        </p:nvCxnSpPr>
        <p:spPr>
          <a:xfrm flipH="1">
            <a:off x="1028048" y="4156801"/>
            <a:ext cx="1440615" cy="814021"/>
          </a:xfrm>
          <a:prstGeom prst="line">
            <a:avLst/>
          </a:prstGeom>
          <a:ln w="12700">
            <a:solidFill>
              <a:srgbClr val="E71F4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A20A57C-039D-A09A-C012-6F91F3C2C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840" y="1506674"/>
            <a:ext cx="1067665" cy="914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405BC5-705C-C164-0A31-793A0CDE8759}"/>
              </a:ext>
            </a:extLst>
          </p:cNvPr>
          <p:cNvSpPr txBox="1"/>
          <p:nvPr/>
        </p:nvSpPr>
        <p:spPr>
          <a:xfrm>
            <a:off x="2719602" y="1715700"/>
            <a:ext cx="9105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데이터 과학</a:t>
            </a:r>
            <a:r>
              <a:rPr lang="en-US" altLang="ko-KR" sz="2000" dirty="0"/>
              <a:t>, </a:t>
            </a:r>
            <a:r>
              <a:rPr lang="ko-KR" altLang="en-US" sz="2000" dirty="0"/>
              <a:t>기계학습</a:t>
            </a:r>
            <a:r>
              <a:rPr lang="en-US" altLang="ko-KR" sz="2000" dirty="0"/>
              <a:t>(ML)</a:t>
            </a:r>
            <a:r>
              <a:rPr lang="ko-KR" altLang="en-US" sz="2000" dirty="0"/>
              <a:t>에 널리 사용되는 인터프리터 방식의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프로그래밍 언어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0DD1B-B695-D027-7701-AD6BA5FAA9B3}"/>
              </a:ext>
            </a:extLst>
          </p:cNvPr>
          <p:cNvSpPr txBox="1"/>
          <p:nvPr/>
        </p:nvSpPr>
        <p:spPr>
          <a:xfrm>
            <a:off x="2704103" y="4318354"/>
            <a:ext cx="836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</a:rPr>
              <a:t>머신러닝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 분야에서 많이 사용하는 </a:t>
            </a:r>
            <a:r>
              <a:rPr lang="ko-KR" altLang="en-US" sz="2000" dirty="0" err="1">
                <a:solidFill>
                  <a:schemeClr val="bg1">
                    <a:lumMod val="75000"/>
                  </a:schemeClr>
                </a:solidFill>
              </a:rPr>
              <a:t>경량화된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 오픈소스 프레임 워크</a:t>
            </a:r>
          </a:p>
        </p:txBody>
      </p:sp>
    </p:spTree>
    <p:extLst>
      <p:ext uri="{BB962C8B-B14F-4D97-AF65-F5344CB8AC3E}">
        <p14:creationId xmlns:p14="http://schemas.microsoft.com/office/powerpoint/2010/main" val="377408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F4E1D-2FE6-5096-2D72-E7634667A8BD}"/>
              </a:ext>
            </a:extLst>
          </p:cNvPr>
          <p:cNvSpPr txBox="1"/>
          <p:nvPr/>
        </p:nvSpPr>
        <p:spPr>
          <a:xfrm>
            <a:off x="528917" y="461266"/>
            <a:ext cx="17234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03.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</a:rPr>
              <a:t>진행 과정</a:t>
            </a: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462122-5F9C-F05F-5064-DCE41841C640}"/>
              </a:ext>
            </a:extLst>
          </p:cNvPr>
          <p:cNvSpPr txBox="1"/>
          <p:nvPr/>
        </p:nvSpPr>
        <p:spPr>
          <a:xfrm>
            <a:off x="879002" y="811195"/>
            <a:ext cx="382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YOLO</a:t>
            </a:r>
            <a:r>
              <a:rPr lang="ko-KR" altLang="en-US" b="1" dirty="0"/>
              <a:t>와 </a:t>
            </a:r>
            <a:r>
              <a:rPr lang="ko-KR" altLang="en-US" b="1" dirty="0" err="1"/>
              <a:t>웹캠</a:t>
            </a:r>
            <a:r>
              <a:rPr lang="ko-KR" altLang="en-US" b="1" dirty="0"/>
              <a:t> 연동 </a:t>
            </a:r>
            <a:r>
              <a:rPr lang="ko-KR" altLang="en-US" b="1" dirty="0">
                <a:solidFill>
                  <a:srgbClr val="FF9933"/>
                </a:solidFill>
              </a:rPr>
              <a:t>및 간단한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EFBF3-7913-12E0-6C72-785C4A19ECA1}"/>
              </a:ext>
            </a:extLst>
          </p:cNvPr>
          <p:cNvSpPr txBox="1"/>
          <p:nvPr/>
        </p:nvSpPr>
        <p:spPr>
          <a:xfrm>
            <a:off x="879003" y="1572618"/>
            <a:ext cx="90248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YOLO</a:t>
            </a:r>
            <a:r>
              <a:rPr lang="ko-KR" altLang="en-US" sz="2500" dirty="0"/>
              <a:t> 라이브러리 설치 후 객체인식 테스트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CF94792-3BDC-DA23-2A26-DB911410A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88" y="2864053"/>
            <a:ext cx="3134696" cy="1874671"/>
          </a:xfrm>
          <a:prstGeom prst="rect">
            <a:avLst/>
          </a:prstGeom>
        </p:spPr>
      </p:pic>
      <p:pic>
        <p:nvPicPr>
          <p:cNvPr id="9" name="그림 8" descr="가구, 의류, 사람, 실내이(가) 표시된 사진&#10;&#10;자동 생성된 설명">
            <a:extLst>
              <a:ext uri="{FF2B5EF4-FFF2-40B4-BE49-F238E27FC236}">
                <a16:creationId xmlns:a16="http://schemas.microsoft.com/office/drawing/2014/main" id="{5C3804BA-3292-D853-2A95-D7F69519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03" y="2837860"/>
            <a:ext cx="5878603" cy="3245202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45B7516-F1BA-A4BA-2DBF-D5D97FE7D3ED}"/>
              </a:ext>
            </a:extLst>
          </p:cNvPr>
          <p:cNvSpPr/>
          <p:nvPr/>
        </p:nvSpPr>
        <p:spPr>
          <a:xfrm rot="16200000">
            <a:off x="7169840" y="3558802"/>
            <a:ext cx="490614" cy="609600"/>
          </a:xfrm>
          <a:prstGeom prst="downArrow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B633CE-DAC8-3D70-E196-E8F45AC03696}"/>
              </a:ext>
            </a:extLst>
          </p:cNvPr>
          <p:cNvSpPr/>
          <p:nvPr/>
        </p:nvSpPr>
        <p:spPr>
          <a:xfrm>
            <a:off x="8181473" y="4253288"/>
            <a:ext cx="2045369" cy="401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94285A-5C38-FF3C-BAE6-E97A57FFE992}"/>
              </a:ext>
            </a:extLst>
          </p:cNvPr>
          <p:cNvSpPr txBox="1"/>
          <p:nvPr/>
        </p:nvSpPr>
        <p:spPr>
          <a:xfrm>
            <a:off x="2463564" y="6127959"/>
            <a:ext cx="90248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</a:rPr>
              <a:t>&lt; 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</a:rPr>
              <a:t>웹캠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</a:rPr>
              <a:t> 스크린샷 이미지 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29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741</Words>
  <Application>Microsoft Office PowerPoint</Application>
  <PresentationFormat>와이드스크린</PresentationFormat>
  <Paragraphs>154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Pretendard ExtraBold</vt:lpstr>
      <vt:lpstr>Pretendard SemiBold</vt:lpstr>
      <vt:lpstr>맑은 고딕</vt:lpstr>
      <vt:lpstr>Arial</vt:lpstr>
      <vt:lpstr>Cooper Black</vt:lpstr>
      <vt:lpstr>Office 테마</vt:lpstr>
      <vt:lpstr>산학캡스톤디자인                     중간발표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OSSP         최종발표</dc:title>
  <dc:creator>준 엽이</dc:creator>
  <cp:lastModifiedBy>강성민</cp:lastModifiedBy>
  <cp:revision>54</cp:revision>
  <dcterms:created xsi:type="dcterms:W3CDTF">2023-01-16T11:58:13Z</dcterms:created>
  <dcterms:modified xsi:type="dcterms:W3CDTF">2023-05-23T09:56:54Z</dcterms:modified>
</cp:coreProperties>
</file>